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2"/>
  </p:notesMasterIdLst>
  <p:handoutMasterIdLst>
    <p:handoutMasterId r:id="rId83"/>
  </p:handoutMasterIdLst>
  <p:sldIdLst>
    <p:sldId id="310" r:id="rId2"/>
    <p:sldId id="311" r:id="rId3"/>
    <p:sldId id="312" r:id="rId4"/>
    <p:sldId id="313" r:id="rId5"/>
    <p:sldId id="315" r:id="rId6"/>
    <p:sldId id="316" r:id="rId7"/>
    <p:sldId id="317" r:id="rId8"/>
    <p:sldId id="318" r:id="rId9"/>
    <p:sldId id="319" r:id="rId10"/>
    <p:sldId id="320" r:id="rId11"/>
    <p:sldId id="322" r:id="rId12"/>
    <p:sldId id="323" r:id="rId13"/>
    <p:sldId id="324" r:id="rId14"/>
    <p:sldId id="325" r:id="rId15"/>
    <p:sldId id="326" r:id="rId16"/>
    <p:sldId id="359" r:id="rId17"/>
    <p:sldId id="327" r:id="rId18"/>
    <p:sldId id="328" r:id="rId19"/>
    <p:sldId id="329" r:id="rId20"/>
    <p:sldId id="330" r:id="rId21"/>
    <p:sldId id="331" r:id="rId22"/>
    <p:sldId id="332" r:id="rId23"/>
    <p:sldId id="354" r:id="rId24"/>
    <p:sldId id="355" r:id="rId25"/>
    <p:sldId id="334" r:id="rId26"/>
    <p:sldId id="335" r:id="rId27"/>
    <p:sldId id="336" r:id="rId28"/>
    <p:sldId id="337" r:id="rId29"/>
    <p:sldId id="338" r:id="rId30"/>
    <p:sldId id="339" r:id="rId31"/>
    <p:sldId id="340" r:id="rId32"/>
    <p:sldId id="341" r:id="rId33"/>
    <p:sldId id="342" r:id="rId34"/>
    <p:sldId id="343" r:id="rId35"/>
    <p:sldId id="344" r:id="rId36"/>
    <p:sldId id="358" r:id="rId37"/>
    <p:sldId id="357" r:id="rId38"/>
    <p:sldId id="345" r:id="rId39"/>
    <p:sldId id="346" r:id="rId40"/>
    <p:sldId id="347" r:id="rId41"/>
    <p:sldId id="348" r:id="rId42"/>
    <p:sldId id="349" r:id="rId43"/>
    <p:sldId id="350" r:id="rId44"/>
    <p:sldId id="351" r:id="rId45"/>
    <p:sldId id="352" r:id="rId46"/>
    <p:sldId id="353" r:id="rId47"/>
    <p:sldId id="356"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81" r:id="rId70"/>
    <p:sldId id="382" r:id="rId71"/>
    <p:sldId id="383" r:id="rId72"/>
    <p:sldId id="384" r:id="rId73"/>
    <p:sldId id="385" r:id="rId74"/>
    <p:sldId id="386" r:id="rId75"/>
    <p:sldId id="387" r:id="rId76"/>
    <p:sldId id="388" r:id="rId77"/>
    <p:sldId id="389" r:id="rId78"/>
    <p:sldId id="390" r:id="rId79"/>
    <p:sldId id="391" r:id="rId80"/>
    <p:sldId id="392" r:id="rId8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pitchFamily="18" charset="0"/>
        <a:ea typeface="Osaka"/>
        <a:cs typeface="Arial" pitchFamily="34" charset="0"/>
      </a:defRPr>
    </a:lvl1pPr>
    <a:lvl2pPr marL="457200" algn="l" rtl="0" fontAlgn="base">
      <a:spcBef>
        <a:spcPct val="0"/>
      </a:spcBef>
      <a:spcAft>
        <a:spcPct val="0"/>
      </a:spcAft>
      <a:defRPr sz="2400" kern="1200">
        <a:solidFill>
          <a:schemeClr val="tx1"/>
        </a:solidFill>
        <a:latin typeface="Times" pitchFamily="18" charset="0"/>
        <a:ea typeface="Osaka"/>
        <a:cs typeface="Arial" pitchFamily="34" charset="0"/>
      </a:defRPr>
    </a:lvl2pPr>
    <a:lvl3pPr marL="914400" algn="l" rtl="0" fontAlgn="base">
      <a:spcBef>
        <a:spcPct val="0"/>
      </a:spcBef>
      <a:spcAft>
        <a:spcPct val="0"/>
      </a:spcAft>
      <a:defRPr sz="2400" kern="1200">
        <a:solidFill>
          <a:schemeClr val="tx1"/>
        </a:solidFill>
        <a:latin typeface="Times" pitchFamily="18" charset="0"/>
        <a:ea typeface="Osaka"/>
        <a:cs typeface="Arial" pitchFamily="34" charset="0"/>
      </a:defRPr>
    </a:lvl3pPr>
    <a:lvl4pPr marL="1371600" algn="l" rtl="0" fontAlgn="base">
      <a:spcBef>
        <a:spcPct val="0"/>
      </a:spcBef>
      <a:spcAft>
        <a:spcPct val="0"/>
      </a:spcAft>
      <a:defRPr sz="2400" kern="1200">
        <a:solidFill>
          <a:schemeClr val="tx1"/>
        </a:solidFill>
        <a:latin typeface="Times" pitchFamily="18" charset="0"/>
        <a:ea typeface="Osaka"/>
        <a:cs typeface="Arial" pitchFamily="34" charset="0"/>
      </a:defRPr>
    </a:lvl4pPr>
    <a:lvl5pPr marL="1828800" algn="l" rtl="0" fontAlgn="base">
      <a:spcBef>
        <a:spcPct val="0"/>
      </a:spcBef>
      <a:spcAft>
        <a:spcPct val="0"/>
      </a:spcAft>
      <a:defRPr sz="2400" kern="1200">
        <a:solidFill>
          <a:schemeClr val="tx1"/>
        </a:solidFill>
        <a:latin typeface="Times" pitchFamily="18" charset="0"/>
        <a:ea typeface="Osaka"/>
        <a:cs typeface="Arial" pitchFamily="34" charset="0"/>
      </a:defRPr>
    </a:lvl5pPr>
    <a:lvl6pPr marL="2286000" algn="l" defTabSz="914400" rtl="0" eaLnBrk="1" latinLnBrk="0" hangingPunct="1">
      <a:defRPr sz="2400" kern="1200">
        <a:solidFill>
          <a:schemeClr val="tx1"/>
        </a:solidFill>
        <a:latin typeface="Times" pitchFamily="18" charset="0"/>
        <a:ea typeface="Osaka"/>
        <a:cs typeface="Arial" pitchFamily="34" charset="0"/>
      </a:defRPr>
    </a:lvl6pPr>
    <a:lvl7pPr marL="2743200" algn="l" defTabSz="914400" rtl="0" eaLnBrk="1" latinLnBrk="0" hangingPunct="1">
      <a:defRPr sz="2400" kern="1200">
        <a:solidFill>
          <a:schemeClr val="tx1"/>
        </a:solidFill>
        <a:latin typeface="Times" pitchFamily="18" charset="0"/>
        <a:ea typeface="Osaka"/>
        <a:cs typeface="Arial" pitchFamily="34" charset="0"/>
      </a:defRPr>
    </a:lvl7pPr>
    <a:lvl8pPr marL="3200400" algn="l" defTabSz="914400" rtl="0" eaLnBrk="1" latinLnBrk="0" hangingPunct="1">
      <a:defRPr sz="2400" kern="1200">
        <a:solidFill>
          <a:schemeClr val="tx1"/>
        </a:solidFill>
        <a:latin typeface="Times" pitchFamily="18" charset="0"/>
        <a:ea typeface="Osaka"/>
        <a:cs typeface="Arial" pitchFamily="34" charset="0"/>
      </a:defRPr>
    </a:lvl8pPr>
    <a:lvl9pPr marL="3657600" algn="l" defTabSz="914400" rtl="0" eaLnBrk="1" latinLnBrk="0" hangingPunct="1">
      <a:defRPr sz="2400" kern="1200">
        <a:solidFill>
          <a:schemeClr val="tx1"/>
        </a:solidFill>
        <a:latin typeface="Times" pitchFamily="18" charset="0"/>
        <a:ea typeface="Osak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A09424"/>
    <a:srgbClr val="AA9D26"/>
    <a:srgbClr val="BAAC2A"/>
    <a:srgbClr val="908774"/>
    <a:srgbClr val="ECF5D5"/>
    <a:srgbClr val="C41200"/>
    <a:srgbClr val="055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7133" autoAdjust="0"/>
  </p:normalViewPr>
  <p:slideViewPr>
    <p:cSldViewPr>
      <p:cViewPr varScale="1">
        <p:scale>
          <a:sx n="83" d="100"/>
          <a:sy n="83" d="100"/>
        </p:scale>
        <p:origin x="143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81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62" tIns="48331" rIns="96662" bIns="48331" numCol="1" anchor="t" anchorCtr="0" compatLnSpc="1">
            <a:prstTxWarp prst="textNoShape">
              <a:avLst/>
            </a:prstTxWarp>
          </a:bodyPr>
          <a:lstStyle>
            <a:lvl1pPr defTabSz="966788" eaLnBrk="0" hangingPunct="0">
              <a:defRPr sz="1300">
                <a:latin typeface="Times" pitchFamily="82" charset="0"/>
                <a:ea typeface="Osaka" pitchFamily="115" charset="-128"/>
                <a:cs typeface="+mn-cs"/>
              </a:defRPr>
            </a:lvl1pPr>
          </a:lstStyle>
          <a:p>
            <a:pPr>
              <a:defRPr/>
            </a:pPr>
            <a:endParaRPr lang="en-US"/>
          </a:p>
        </p:txBody>
      </p:sp>
      <p:sp>
        <p:nvSpPr>
          <p:cNvPr id="49155"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p:spPr>
        <p:txBody>
          <a:bodyPr vert="horz" wrap="square" lIns="96662" tIns="48331" rIns="96662" bIns="48331" numCol="1" anchor="t" anchorCtr="0" compatLnSpc="1">
            <a:prstTxWarp prst="textNoShape">
              <a:avLst/>
            </a:prstTxWarp>
          </a:bodyPr>
          <a:lstStyle>
            <a:lvl1pPr algn="r" defTabSz="966788" eaLnBrk="0" hangingPunct="0">
              <a:defRPr sz="1300">
                <a:latin typeface="Times" pitchFamily="82" charset="0"/>
                <a:ea typeface="Osaka" pitchFamily="115" charset="-128"/>
                <a:cs typeface="+mn-cs"/>
              </a:defRPr>
            </a:lvl1pPr>
          </a:lstStyle>
          <a:p>
            <a:pPr>
              <a:defRPr/>
            </a:pPr>
            <a:fld id="{4DCA9DDC-529B-4837-A602-463827A0BD4C}" type="datetimeFigureOut">
              <a:rPr lang="en-US"/>
              <a:pPr>
                <a:defRPr/>
              </a:pPr>
              <a:t>3/6/2017</a:t>
            </a:fld>
            <a:endParaRPr lang="en-US"/>
          </a:p>
        </p:txBody>
      </p:sp>
      <p:sp>
        <p:nvSpPr>
          <p:cNvPr id="49156"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p:spPr>
        <p:txBody>
          <a:bodyPr vert="horz" wrap="square" lIns="96662" tIns="48331" rIns="96662" bIns="48331" numCol="1" anchor="b" anchorCtr="0" compatLnSpc="1">
            <a:prstTxWarp prst="textNoShape">
              <a:avLst/>
            </a:prstTxWarp>
          </a:bodyPr>
          <a:lstStyle>
            <a:lvl1pPr defTabSz="966788" eaLnBrk="0" hangingPunct="0">
              <a:defRPr sz="1300">
                <a:latin typeface="Times" pitchFamily="82" charset="0"/>
                <a:ea typeface="Osaka" pitchFamily="115" charset="-128"/>
                <a:cs typeface="+mn-cs"/>
              </a:defRPr>
            </a:lvl1pPr>
          </a:lstStyle>
          <a:p>
            <a:pPr>
              <a:defRPr/>
            </a:pPr>
            <a:endParaRPr lang="en-US"/>
          </a:p>
        </p:txBody>
      </p:sp>
      <p:sp>
        <p:nvSpPr>
          <p:cNvPr id="49157"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p:spPr>
        <p:txBody>
          <a:bodyPr vert="horz" wrap="square" lIns="96662" tIns="48331" rIns="96662" bIns="48331" numCol="1" anchor="b" anchorCtr="0" compatLnSpc="1">
            <a:prstTxWarp prst="textNoShape">
              <a:avLst/>
            </a:prstTxWarp>
          </a:bodyPr>
          <a:lstStyle>
            <a:lvl1pPr algn="r" defTabSz="966788" eaLnBrk="0" hangingPunct="0">
              <a:defRPr sz="1300">
                <a:latin typeface="Times" pitchFamily="82" charset="0"/>
                <a:ea typeface="Osaka" pitchFamily="115" charset="-128"/>
                <a:cs typeface="+mn-cs"/>
              </a:defRPr>
            </a:lvl1pPr>
          </a:lstStyle>
          <a:p>
            <a:pPr>
              <a:defRPr/>
            </a:pPr>
            <a:fld id="{171B4786-6178-4F31-AECD-374472EB462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62" tIns="48331" rIns="96662" bIns="48331" numCol="1" anchor="t" anchorCtr="0" compatLnSpc="1">
            <a:prstTxWarp prst="textNoShape">
              <a:avLst/>
            </a:prstTxWarp>
          </a:bodyPr>
          <a:lstStyle>
            <a:lvl1pPr defTabSz="966788" eaLnBrk="0" hangingPunct="0">
              <a:defRPr sz="1300">
                <a:latin typeface="Times" pitchFamily="82" charset="0"/>
                <a:ea typeface="Osaka" pitchFamily="115" charset="-128"/>
                <a:cs typeface="+mn-cs"/>
              </a:defRPr>
            </a:lvl1pPr>
          </a:lstStyle>
          <a:p>
            <a:pPr>
              <a:defRPr/>
            </a:pPr>
            <a:endParaRPr lang="en-US"/>
          </a:p>
        </p:txBody>
      </p:sp>
      <p:sp>
        <p:nvSpPr>
          <p:cNvPr id="7171" name="Rectangle 3"/>
          <p:cNvSpPr>
            <a:spLocks noGrp="1" noChangeArrowheads="1"/>
          </p:cNvSpPr>
          <p:nvPr>
            <p:ph type="dt" idx="1"/>
          </p:nvPr>
        </p:nvSpPr>
        <p:spPr bwMode="auto">
          <a:xfrm>
            <a:off x="4143375" y="0"/>
            <a:ext cx="3170238" cy="481013"/>
          </a:xfrm>
          <a:prstGeom prst="rect">
            <a:avLst/>
          </a:prstGeom>
          <a:noFill/>
          <a:ln w="9525">
            <a:noFill/>
            <a:miter lim="800000"/>
            <a:headEnd/>
            <a:tailEnd/>
          </a:ln>
        </p:spPr>
        <p:txBody>
          <a:bodyPr vert="horz" wrap="square" lIns="96662" tIns="48331" rIns="96662" bIns="48331" numCol="1" anchor="t" anchorCtr="0" compatLnSpc="1">
            <a:prstTxWarp prst="textNoShape">
              <a:avLst/>
            </a:prstTxWarp>
          </a:bodyPr>
          <a:lstStyle>
            <a:lvl1pPr algn="r" defTabSz="966788" eaLnBrk="0" hangingPunct="0">
              <a:defRPr sz="1300">
                <a:latin typeface="Times" pitchFamily="82" charset="0"/>
                <a:ea typeface="Osaka" pitchFamily="115" charset="-128"/>
                <a:cs typeface="+mn-cs"/>
              </a:defRPr>
            </a:lvl1pPr>
          </a:lstStyle>
          <a:p>
            <a:pPr>
              <a:defRPr/>
            </a:pPr>
            <a:fld id="{29BC9736-8A9C-4C76-AF14-A6FB27CA9230}" type="datetimeFigureOut">
              <a:rPr lang="en-US"/>
              <a:pPr>
                <a:defRPr/>
              </a:pPr>
              <a:t>3/6/2017</a:t>
            </a:fld>
            <a:endParaRPr lang="en-US"/>
          </a:p>
        </p:txBody>
      </p:sp>
      <p:sp>
        <p:nvSpPr>
          <p:cNvPr id="4403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3112" cy="4321175"/>
          </a:xfrm>
          <a:prstGeom prst="rect">
            <a:avLst/>
          </a:prstGeom>
          <a:noFill/>
          <a:ln w="9525">
            <a:noFill/>
            <a:miter lim="800000"/>
            <a:headEnd/>
            <a:tailEnd/>
          </a:ln>
        </p:spPr>
        <p:txBody>
          <a:bodyPr vert="horz" wrap="square" lIns="96662" tIns="48331" rIns="96662"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p:spPr>
        <p:txBody>
          <a:bodyPr vert="horz" wrap="square" lIns="96662" tIns="48331" rIns="96662" bIns="48331" numCol="1" anchor="b" anchorCtr="0" compatLnSpc="1">
            <a:prstTxWarp prst="textNoShape">
              <a:avLst/>
            </a:prstTxWarp>
          </a:bodyPr>
          <a:lstStyle>
            <a:lvl1pPr defTabSz="966788" eaLnBrk="0" hangingPunct="0">
              <a:defRPr sz="1300">
                <a:latin typeface="Times" pitchFamily="82" charset="0"/>
                <a:ea typeface="Osaka" pitchFamily="115" charset="-128"/>
                <a:cs typeface="+mn-cs"/>
              </a:defRPr>
            </a:lvl1pPr>
          </a:lstStyle>
          <a:p>
            <a:pPr>
              <a:defRPr/>
            </a:pPr>
            <a:endParaRPr lang="en-US"/>
          </a:p>
        </p:txBody>
      </p:sp>
      <p:sp>
        <p:nvSpPr>
          <p:cNvPr id="7175"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p:spPr>
        <p:txBody>
          <a:bodyPr vert="horz" wrap="square" lIns="96662" tIns="48331" rIns="96662" bIns="48331" numCol="1" anchor="b" anchorCtr="0" compatLnSpc="1">
            <a:prstTxWarp prst="textNoShape">
              <a:avLst/>
            </a:prstTxWarp>
          </a:bodyPr>
          <a:lstStyle>
            <a:lvl1pPr algn="r" defTabSz="966788" eaLnBrk="0" hangingPunct="0">
              <a:defRPr sz="1300">
                <a:latin typeface="Times" pitchFamily="82" charset="0"/>
                <a:ea typeface="Osaka" pitchFamily="115" charset="-128"/>
                <a:cs typeface="+mn-cs"/>
              </a:defRPr>
            </a:lvl1pPr>
          </a:lstStyle>
          <a:p>
            <a:pPr>
              <a:defRPr/>
            </a:pPr>
            <a:fld id="{DD835CB8-B631-4A3B-A156-66F8F70FB5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82" charset="0"/>
        <a:ea typeface="Osaka" pitchFamily="115" charset="-128"/>
        <a:cs typeface="Osaka"/>
      </a:defRPr>
    </a:lvl1pPr>
    <a:lvl2pPr marL="457200" algn="l" rtl="0" eaLnBrk="0" fontAlgn="base" hangingPunct="0">
      <a:spcBef>
        <a:spcPct val="30000"/>
      </a:spcBef>
      <a:spcAft>
        <a:spcPct val="0"/>
      </a:spcAft>
      <a:defRPr sz="1200" kern="1200">
        <a:solidFill>
          <a:schemeClr val="tx1"/>
        </a:solidFill>
        <a:latin typeface="Times" pitchFamily="82" charset="0"/>
        <a:ea typeface="Osaka" pitchFamily="115" charset="-128"/>
        <a:cs typeface="Osaka"/>
      </a:defRPr>
    </a:lvl2pPr>
    <a:lvl3pPr marL="914400" algn="l" rtl="0" eaLnBrk="0" fontAlgn="base" hangingPunct="0">
      <a:spcBef>
        <a:spcPct val="30000"/>
      </a:spcBef>
      <a:spcAft>
        <a:spcPct val="0"/>
      </a:spcAft>
      <a:defRPr sz="1200" kern="1200">
        <a:solidFill>
          <a:schemeClr val="tx1"/>
        </a:solidFill>
        <a:latin typeface="Times" pitchFamily="82" charset="0"/>
        <a:ea typeface="Osaka" pitchFamily="115" charset="-128"/>
        <a:cs typeface="Osaka"/>
      </a:defRPr>
    </a:lvl3pPr>
    <a:lvl4pPr marL="1371600" algn="l" rtl="0" eaLnBrk="0" fontAlgn="base" hangingPunct="0">
      <a:spcBef>
        <a:spcPct val="30000"/>
      </a:spcBef>
      <a:spcAft>
        <a:spcPct val="0"/>
      </a:spcAft>
      <a:defRPr sz="1200" kern="1200">
        <a:solidFill>
          <a:schemeClr val="tx1"/>
        </a:solidFill>
        <a:latin typeface="Times" pitchFamily="82" charset="0"/>
        <a:ea typeface="Osaka" pitchFamily="115" charset="-128"/>
        <a:cs typeface="Osaka"/>
      </a:defRPr>
    </a:lvl4pPr>
    <a:lvl5pPr marL="1828800" algn="l" rtl="0" eaLnBrk="0" fontAlgn="base" hangingPunct="0">
      <a:spcBef>
        <a:spcPct val="30000"/>
      </a:spcBef>
      <a:spcAft>
        <a:spcPct val="0"/>
      </a:spcAft>
      <a:defRPr sz="1200" kern="1200">
        <a:solidFill>
          <a:schemeClr val="tx1"/>
        </a:solidFill>
        <a:latin typeface="Times" pitchFamily="82" charset="0"/>
        <a:ea typeface="Osaka" pitchFamily="115" charset="-128"/>
        <a:cs typeface="Osak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FB1003E-B4F9-4D02-A85E-00C438BA0EBE}" type="slidenum">
              <a:rPr lang="en-US" smtClean="0">
                <a:latin typeface="Times" pitchFamily="18" charset="0"/>
                <a:ea typeface="Osaka"/>
                <a:cs typeface="Osaka"/>
              </a:rPr>
              <a:pPr/>
              <a:t>1</a:t>
            </a:fld>
            <a:endParaRPr lang="en-US">
              <a:latin typeface="Times" pitchFamily="18" charset="0"/>
              <a:ea typeface="Osaka"/>
              <a:cs typeface="Osaka"/>
            </a:endParaRPr>
          </a:p>
        </p:txBody>
      </p:sp>
      <p:sp>
        <p:nvSpPr>
          <p:cNvPr id="45059" name="Rectangle 7"/>
          <p:cNvSpPr txBox="1">
            <a:spLocks noGrp="1" noChangeArrowheads="1"/>
          </p:cNvSpPr>
          <p:nvPr/>
        </p:nvSpPr>
        <p:spPr bwMode="auto">
          <a:xfrm>
            <a:off x="4143375" y="9118601"/>
            <a:ext cx="3170238" cy="481013"/>
          </a:xfrm>
          <a:prstGeom prst="rect">
            <a:avLst/>
          </a:prstGeom>
          <a:noFill/>
          <a:ln w="9525">
            <a:noFill/>
            <a:miter lim="800000"/>
            <a:headEnd/>
            <a:tailEnd/>
          </a:ln>
        </p:spPr>
        <p:txBody>
          <a:bodyPr lIns="96653" tIns="48327" rIns="96653" bIns="48327" anchor="b"/>
          <a:lstStyle/>
          <a:p>
            <a:pPr algn="r" defTabSz="966698" eaLnBrk="0" hangingPunct="0"/>
            <a:fld id="{2BA97402-D9C6-4B4E-B818-26158B9518F5}" type="slidenum">
              <a:rPr lang="en-US" sz="1300">
                <a:cs typeface="Osaka"/>
              </a:rPr>
              <a:pPr algn="r" defTabSz="966698" eaLnBrk="0" hangingPunct="0"/>
              <a:t>1</a:t>
            </a:fld>
            <a:endParaRPr lang="en-US" sz="1300" dirty="0">
              <a:cs typeface="Osaka"/>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p:spPr>
        <p:txBody>
          <a:bodyPr/>
          <a:lstStyle/>
          <a:p>
            <a:pPr eaLnBrk="1" hangingPunct="1"/>
            <a:endParaRPr lang="en-US" dirty="0">
              <a:latin typeface="Times" pitchFamily="18" charset="0"/>
              <a:ea typeface="Osak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1065BB6-FC3B-4596-B3A6-9D925CB05833}" type="slidenum">
              <a:rPr lang="en-US" smtClean="0">
                <a:latin typeface="Times" pitchFamily="18" charset="0"/>
                <a:ea typeface="Osaka"/>
                <a:cs typeface="Osaka"/>
              </a:rPr>
              <a:pPr/>
              <a:t>2</a:t>
            </a:fld>
            <a:endParaRPr lang="en-US">
              <a:latin typeface="Times" pitchFamily="18" charset="0"/>
              <a:ea typeface="Osaka"/>
              <a:cs typeface="Osaka"/>
            </a:endParaRPr>
          </a:p>
        </p:txBody>
      </p:sp>
      <p:sp>
        <p:nvSpPr>
          <p:cNvPr id="46083" name="Rectangle 7"/>
          <p:cNvSpPr txBox="1">
            <a:spLocks noGrp="1" noChangeArrowheads="1"/>
          </p:cNvSpPr>
          <p:nvPr/>
        </p:nvSpPr>
        <p:spPr bwMode="auto">
          <a:xfrm>
            <a:off x="4143375" y="9118601"/>
            <a:ext cx="3170238" cy="481013"/>
          </a:xfrm>
          <a:prstGeom prst="rect">
            <a:avLst/>
          </a:prstGeom>
          <a:noFill/>
          <a:ln w="9525">
            <a:noFill/>
            <a:miter lim="800000"/>
            <a:headEnd/>
            <a:tailEnd/>
          </a:ln>
        </p:spPr>
        <p:txBody>
          <a:bodyPr lIns="96653" tIns="48327" rIns="96653" bIns="48327" anchor="b"/>
          <a:lstStyle/>
          <a:p>
            <a:pPr algn="r" defTabSz="966698" eaLnBrk="0" hangingPunct="0"/>
            <a:fld id="{38D173A9-50BD-43F7-A582-E3CA23CB59EB}" type="slidenum">
              <a:rPr lang="en-US" sz="1300">
                <a:cs typeface="Osaka"/>
              </a:rPr>
              <a:pPr algn="r" defTabSz="966698" eaLnBrk="0" hangingPunct="0"/>
              <a:t>2</a:t>
            </a:fld>
            <a:endParaRPr lang="en-US" sz="1300" dirty="0">
              <a:cs typeface="Osaka"/>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p:spPr>
        <p:txBody>
          <a:bodyPr/>
          <a:lstStyle/>
          <a:p>
            <a:pPr eaLnBrk="1" hangingPunct="1"/>
            <a:endParaRPr lang="en-US">
              <a:latin typeface="Times" pitchFamily="18" charset="0"/>
              <a:ea typeface="Osak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A3C37FB-F140-4365-850F-F27F824C8722}" type="slidenum">
              <a:rPr lang="en-US" smtClean="0">
                <a:latin typeface="Times" pitchFamily="18" charset="0"/>
                <a:ea typeface="Osaka"/>
                <a:cs typeface="Osaka"/>
              </a:rPr>
              <a:pPr/>
              <a:t>4</a:t>
            </a:fld>
            <a:endParaRPr lang="en-US">
              <a:latin typeface="Times" pitchFamily="18" charset="0"/>
              <a:ea typeface="Osaka"/>
              <a:cs typeface="Osaka"/>
            </a:endParaRPr>
          </a:p>
        </p:txBody>
      </p:sp>
      <p:sp>
        <p:nvSpPr>
          <p:cNvPr id="47107" name="Rectangle 7"/>
          <p:cNvSpPr txBox="1">
            <a:spLocks noGrp="1" noChangeArrowheads="1"/>
          </p:cNvSpPr>
          <p:nvPr/>
        </p:nvSpPr>
        <p:spPr bwMode="auto">
          <a:xfrm>
            <a:off x="4143375" y="9118601"/>
            <a:ext cx="3170238" cy="481013"/>
          </a:xfrm>
          <a:prstGeom prst="rect">
            <a:avLst/>
          </a:prstGeom>
          <a:noFill/>
          <a:ln w="9525">
            <a:noFill/>
            <a:miter lim="800000"/>
            <a:headEnd/>
            <a:tailEnd/>
          </a:ln>
        </p:spPr>
        <p:txBody>
          <a:bodyPr lIns="96653" tIns="48327" rIns="96653" bIns="48327" anchor="b"/>
          <a:lstStyle/>
          <a:p>
            <a:pPr algn="r" defTabSz="966698" eaLnBrk="0" hangingPunct="0"/>
            <a:fld id="{9EA9074F-0C7E-4A26-887B-5229B475E8BF}" type="slidenum">
              <a:rPr lang="en-US" sz="1300">
                <a:cs typeface="Osaka"/>
              </a:rPr>
              <a:pPr algn="r" defTabSz="966698" eaLnBrk="0" hangingPunct="0"/>
              <a:t>4</a:t>
            </a:fld>
            <a:endParaRPr lang="en-US" sz="1300" dirty="0">
              <a:cs typeface="Osaka"/>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p:spPr>
        <p:txBody>
          <a:bodyPr/>
          <a:lstStyle/>
          <a:p>
            <a:pPr eaLnBrk="1" hangingPunct="1"/>
            <a:endParaRPr lang="en-US">
              <a:latin typeface="Times" pitchFamily="18" charset="0"/>
              <a:ea typeface="Osak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56CD968-A225-47BB-8C78-3C5F6ADE3132}" type="slidenum">
              <a:rPr lang="en-US" smtClean="0">
                <a:latin typeface="Times" pitchFamily="18" charset="0"/>
                <a:ea typeface="Osaka"/>
                <a:cs typeface="Osaka"/>
              </a:rPr>
              <a:pPr/>
              <a:t>5</a:t>
            </a:fld>
            <a:endParaRPr lang="en-US">
              <a:latin typeface="Times" pitchFamily="18" charset="0"/>
              <a:ea typeface="Osaka"/>
              <a:cs typeface="Osaka"/>
            </a:endParaRPr>
          </a:p>
        </p:txBody>
      </p:sp>
      <p:sp>
        <p:nvSpPr>
          <p:cNvPr id="49155" name="Rectangle 7"/>
          <p:cNvSpPr txBox="1">
            <a:spLocks noGrp="1" noChangeArrowheads="1"/>
          </p:cNvSpPr>
          <p:nvPr/>
        </p:nvSpPr>
        <p:spPr bwMode="auto">
          <a:xfrm>
            <a:off x="4143375" y="9118601"/>
            <a:ext cx="3170238" cy="481013"/>
          </a:xfrm>
          <a:prstGeom prst="rect">
            <a:avLst/>
          </a:prstGeom>
          <a:noFill/>
          <a:ln w="9525">
            <a:noFill/>
            <a:miter lim="800000"/>
            <a:headEnd/>
            <a:tailEnd/>
          </a:ln>
        </p:spPr>
        <p:txBody>
          <a:bodyPr lIns="96653" tIns="48327" rIns="96653" bIns="48327" anchor="b"/>
          <a:lstStyle/>
          <a:p>
            <a:pPr algn="r" defTabSz="966698" eaLnBrk="0" hangingPunct="0"/>
            <a:fld id="{6AA1DB7E-CAC0-4819-8ECA-85A7CC251C80}" type="slidenum">
              <a:rPr lang="en-US" sz="1300">
                <a:cs typeface="Osaka"/>
              </a:rPr>
              <a:pPr algn="r" defTabSz="966698" eaLnBrk="0" hangingPunct="0"/>
              <a:t>5</a:t>
            </a:fld>
            <a:endParaRPr lang="en-US" sz="1300" dirty="0">
              <a:cs typeface="Osaka"/>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pPr eaLnBrk="1" hangingPunct="1"/>
            <a:endParaRPr lang="en-US">
              <a:latin typeface="Times" pitchFamily="18" charset="0"/>
              <a:ea typeface="Osak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A13B719-FCF5-4C55-93E7-FC1E4851B8CB}" type="slidenum">
              <a:rPr lang="en-US" smtClean="0">
                <a:latin typeface="Times" pitchFamily="18" charset="0"/>
                <a:ea typeface="Osaka"/>
                <a:cs typeface="Osaka"/>
              </a:rPr>
              <a:pPr/>
              <a:t>25</a:t>
            </a:fld>
            <a:endParaRPr lang="en-US">
              <a:latin typeface="Times" pitchFamily="18" charset="0"/>
              <a:ea typeface="Osaka"/>
              <a:cs typeface="Osaka"/>
            </a:endParaRPr>
          </a:p>
        </p:txBody>
      </p:sp>
      <p:sp>
        <p:nvSpPr>
          <p:cNvPr id="38915" name="Rectangle 7"/>
          <p:cNvSpPr txBox="1">
            <a:spLocks noGrp="1" noChangeArrowheads="1"/>
          </p:cNvSpPr>
          <p:nvPr/>
        </p:nvSpPr>
        <p:spPr bwMode="auto">
          <a:xfrm>
            <a:off x="4142749" y="9119173"/>
            <a:ext cx="3170763" cy="480388"/>
          </a:xfrm>
          <a:prstGeom prst="rect">
            <a:avLst/>
          </a:prstGeom>
          <a:noFill/>
          <a:ln w="9525">
            <a:noFill/>
            <a:miter lim="800000"/>
            <a:headEnd/>
            <a:tailEnd/>
          </a:ln>
        </p:spPr>
        <p:txBody>
          <a:bodyPr lIns="96662" tIns="48331" rIns="96662" bIns="48331" anchor="b"/>
          <a:lstStyle/>
          <a:p>
            <a:pPr algn="r" defTabSz="966056" eaLnBrk="0" hangingPunct="0"/>
            <a:fld id="{478E928C-59C0-497C-9359-87B8E9BB46E0}" type="slidenum">
              <a:rPr lang="en-US" sz="1300">
                <a:cs typeface="Osaka"/>
              </a:rPr>
              <a:pPr algn="r" defTabSz="966056" eaLnBrk="0" hangingPunct="0"/>
              <a:t>25</a:t>
            </a:fld>
            <a:endParaRPr lang="en-US" sz="1300" dirty="0">
              <a:cs typeface="Osaka"/>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p:spPr>
        <p:txBody>
          <a:bodyPr/>
          <a:lstStyle/>
          <a:p>
            <a:pPr eaLnBrk="1" hangingPunct="1"/>
            <a:endParaRPr lang="en-US">
              <a:latin typeface="Times" pitchFamily="18" charset="0"/>
              <a:ea typeface="Osak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6064CF7-2863-4534-8A87-8E5932AAD0DB}" type="slidenum">
              <a:rPr lang="en-US" smtClean="0">
                <a:latin typeface="Times" pitchFamily="18" charset="0"/>
                <a:ea typeface="Osaka"/>
                <a:cs typeface="Osaka"/>
              </a:rPr>
              <a:pPr/>
              <a:t>26</a:t>
            </a:fld>
            <a:endParaRPr lang="en-US">
              <a:latin typeface="Times" pitchFamily="18" charset="0"/>
              <a:ea typeface="Osaka"/>
              <a:cs typeface="Osaka"/>
            </a:endParaRPr>
          </a:p>
        </p:txBody>
      </p:sp>
      <p:sp>
        <p:nvSpPr>
          <p:cNvPr id="39939" name="Rectangle 7"/>
          <p:cNvSpPr txBox="1">
            <a:spLocks noGrp="1" noChangeArrowheads="1"/>
          </p:cNvSpPr>
          <p:nvPr/>
        </p:nvSpPr>
        <p:spPr bwMode="auto">
          <a:xfrm>
            <a:off x="4142749" y="9119173"/>
            <a:ext cx="3170763" cy="480388"/>
          </a:xfrm>
          <a:prstGeom prst="rect">
            <a:avLst/>
          </a:prstGeom>
          <a:noFill/>
          <a:ln w="9525">
            <a:noFill/>
            <a:miter lim="800000"/>
            <a:headEnd/>
            <a:tailEnd/>
          </a:ln>
        </p:spPr>
        <p:txBody>
          <a:bodyPr lIns="96662" tIns="48331" rIns="96662" bIns="48331" anchor="b"/>
          <a:lstStyle/>
          <a:p>
            <a:pPr algn="r" defTabSz="966056" eaLnBrk="0" hangingPunct="0"/>
            <a:fld id="{F5B3AB0E-0920-4497-B2B1-D76FA114846F}" type="slidenum">
              <a:rPr lang="en-US" sz="1300">
                <a:cs typeface="Osaka"/>
              </a:rPr>
              <a:pPr algn="r" defTabSz="966056" eaLnBrk="0" hangingPunct="0"/>
              <a:t>26</a:t>
            </a:fld>
            <a:endParaRPr lang="en-US" sz="1300" dirty="0">
              <a:cs typeface="Osaka"/>
            </a:endParaRPr>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p:spPr>
        <p:txBody>
          <a:bodyPr/>
          <a:lstStyle/>
          <a:p>
            <a:pPr eaLnBrk="1" hangingPunct="1"/>
            <a:endParaRPr lang="en-US">
              <a:latin typeface="Times" pitchFamily="18" charset="0"/>
              <a:ea typeface="Osak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670C605-D1D7-4718-B6D6-B80A6DAFEBAA}" type="slidenum">
              <a:rPr lang="en-US" smtClean="0">
                <a:latin typeface="Times" pitchFamily="18" charset="0"/>
                <a:ea typeface="Osaka"/>
                <a:cs typeface="Osaka"/>
              </a:rPr>
              <a:pPr/>
              <a:t>27</a:t>
            </a:fld>
            <a:endParaRPr lang="en-US">
              <a:latin typeface="Times" pitchFamily="18" charset="0"/>
              <a:ea typeface="Osaka"/>
              <a:cs typeface="Osaka"/>
            </a:endParaRPr>
          </a:p>
        </p:txBody>
      </p:sp>
      <p:sp>
        <p:nvSpPr>
          <p:cNvPr id="40963" name="Rectangle 7"/>
          <p:cNvSpPr txBox="1">
            <a:spLocks noGrp="1" noChangeArrowheads="1"/>
          </p:cNvSpPr>
          <p:nvPr/>
        </p:nvSpPr>
        <p:spPr bwMode="auto">
          <a:xfrm>
            <a:off x="4142749" y="9119173"/>
            <a:ext cx="3170763" cy="480388"/>
          </a:xfrm>
          <a:prstGeom prst="rect">
            <a:avLst/>
          </a:prstGeom>
          <a:noFill/>
          <a:ln w="9525">
            <a:noFill/>
            <a:miter lim="800000"/>
            <a:headEnd/>
            <a:tailEnd/>
          </a:ln>
        </p:spPr>
        <p:txBody>
          <a:bodyPr lIns="96662" tIns="48331" rIns="96662" bIns="48331" anchor="b"/>
          <a:lstStyle/>
          <a:p>
            <a:pPr algn="r" defTabSz="966056" eaLnBrk="0" hangingPunct="0"/>
            <a:fld id="{AB8B6677-13D0-4B14-9E2F-F3581611B11C}" type="slidenum">
              <a:rPr lang="en-US" sz="1300">
                <a:cs typeface="Osaka"/>
              </a:rPr>
              <a:pPr algn="r" defTabSz="966056" eaLnBrk="0" hangingPunct="0"/>
              <a:t>27</a:t>
            </a:fld>
            <a:endParaRPr lang="en-US" sz="1300" dirty="0">
              <a:cs typeface="Osaka"/>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p:spPr>
        <p:txBody>
          <a:bodyPr/>
          <a:lstStyle/>
          <a:p>
            <a:pPr eaLnBrk="1" hangingPunct="1"/>
            <a:endParaRPr lang="en-US">
              <a:latin typeface="Times" pitchFamily="18" charset="0"/>
              <a:ea typeface="Osak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A1F68E6-1F08-4410-9C07-FF3E47828F0C}" type="slidenum">
              <a:rPr lang="en-US" smtClean="0">
                <a:latin typeface="Times" pitchFamily="18" charset="0"/>
                <a:ea typeface="Osaka"/>
                <a:cs typeface="Osaka"/>
              </a:rPr>
              <a:pPr/>
              <a:t>28</a:t>
            </a:fld>
            <a:endParaRPr lang="en-US">
              <a:latin typeface="Times" pitchFamily="18" charset="0"/>
              <a:ea typeface="Osaka"/>
              <a:cs typeface="Osaka"/>
            </a:endParaRPr>
          </a:p>
        </p:txBody>
      </p:sp>
      <p:sp>
        <p:nvSpPr>
          <p:cNvPr id="41987" name="Rectangle 7"/>
          <p:cNvSpPr txBox="1">
            <a:spLocks noGrp="1" noChangeArrowheads="1"/>
          </p:cNvSpPr>
          <p:nvPr/>
        </p:nvSpPr>
        <p:spPr bwMode="auto">
          <a:xfrm>
            <a:off x="4142749" y="9119173"/>
            <a:ext cx="3170763" cy="480388"/>
          </a:xfrm>
          <a:prstGeom prst="rect">
            <a:avLst/>
          </a:prstGeom>
          <a:noFill/>
          <a:ln w="9525">
            <a:noFill/>
            <a:miter lim="800000"/>
            <a:headEnd/>
            <a:tailEnd/>
          </a:ln>
        </p:spPr>
        <p:txBody>
          <a:bodyPr lIns="96662" tIns="48331" rIns="96662" bIns="48331" anchor="b"/>
          <a:lstStyle/>
          <a:p>
            <a:pPr algn="r" defTabSz="966056" eaLnBrk="0" hangingPunct="0"/>
            <a:fld id="{79ADE1F9-A836-4304-A4EA-52679C0C9496}" type="slidenum">
              <a:rPr lang="en-US" sz="1300">
                <a:cs typeface="Osaka"/>
              </a:rPr>
              <a:pPr algn="r" defTabSz="966056" eaLnBrk="0" hangingPunct="0"/>
              <a:t>28</a:t>
            </a:fld>
            <a:endParaRPr lang="en-US" sz="1300" dirty="0">
              <a:cs typeface="Osaka"/>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p:spPr>
        <p:txBody>
          <a:bodyPr/>
          <a:lstStyle/>
          <a:p>
            <a:pPr eaLnBrk="1" hangingPunct="1"/>
            <a:endParaRPr lang="en-US">
              <a:latin typeface="Times" pitchFamily="18" charset="0"/>
              <a:ea typeface="Osak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D78E507-0F01-433C-8525-4800C1B7BFE5}" type="slidenum">
              <a:rPr lang="en-US" smtClean="0">
                <a:latin typeface="Times" pitchFamily="18" charset="0"/>
                <a:ea typeface="Osaka"/>
                <a:cs typeface="Osaka"/>
              </a:rPr>
              <a:pPr/>
              <a:t>31</a:t>
            </a:fld>
            <a:endParaRPr lang="en-US">
              <a:latin typeface="Times" pitchFamily="18" charset="0"/>
              <a:ea typeface="Osaka"/>
              <a:cs typeface="Osaka"/>
            </a:endParaRPr>
          </a:p>
        </p:txBody>
      </p:sp>
      <p:sp>
        <p:nvSpPr>
          <p:cNvPr id="43011" name="Rectangle 7"/>
          <p:cNvSpPr txBox="1">
            <a:spLocks noGrp="1" noChangeArrowheads="1"/>
          </p:cNvSpPr>
          <p:nvPr/>
        </p:nvSpPr>
        <p:spPr bwMode="auto">
          <a:xfrm>
            <a:off x="4142749" y="9119173"/>
            <a:ext cx="3170763" cy="480388"/>
          </a:xfrm>
          <a:prstGeom prst="rect">
            <a:avLst/>
          </a:prstGeom>
          <a:noFill/>
          <a:ln w="9525">
            <a:noFill/>
            <a:miter lim="800000"/>
            <a:headEnd/>
            <a:tailEnd/>
          </a:ln>
        </p:spPr>
        <p:txBody>
          <a:bodyPr lIns="96662" tIns="48331" rIns="96662" bIns="48331" anchor="b"/>
          <a:lstStyle/>
          <a:p>
            <a:pPr algn="r" defTabSz="966056" eaLnBrk="0" hangingPunct="0"/>
            <a:fld id="{8249CB6F-4222-4CEE-9F15-0E8B39F57592}" type="slidenum">
              <a:rPr lang="en-US" sz="1300">
                <a:cs typeface="Osaka"/>
              </a:rPr>
              <a:pPr algn="r" defTabSz="966056" eaLnBrk="0" hangingPunct="0"/>
              <a:t>31</a:t>
            </a:fld>
            <a:endParaRPr lang="en-US" sz="1300" dirty="0">
              <a:cs typeface="Osaka"/>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pPr eaLnBrk="1" hangingPunct="1"/>
            <a:endParaRPr lang="en-US">
              <a:latin typeface="Times" pitchFamily="18" charset="0"/>
              <a:ea typeface="Osaka"/>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1"/>
          <p:cNvSpPr>
            <a:spLocks noChangeArrowheads="1"/>
          </p:cNvSpPr>
          <p:nvPr/>
        </p:nvSpPr>
        <p:spPr bwMode="auto">
          <a:xfrm>
            <a:off x="0" y="4876800"/>
            <a:ext cx="9144000" cy="1981200"/>
          </a:xfrm>
          <a:prstGeom prst="rect">
            <a:avLst/>
          </a:prstGeom>
          <a:solidFill>
            <a:srgbClr val="333399"/>
          </a:solidFill>
          <a:ln w="9525">
            <a:noFill/>
            <a:miter lim="800000"/>
            <a:headEnd/>
            <a:tailEnd/>
          </a:ln>
        </p:spPr>
        <p:txBody>
          <a:bodyPr wrap="none" anchor="ctr"/>
          <a:lstStyle/>
          <a:p>
            <a:pPr eaLnBrk="0" hangingPunct="0">
              <a:defRPr/>
            </a:pPr>
            <a:endParaRPr lang="en-US">
              <a:latin typeface="Times" pitchFamily="82" charset="0"/>
              <a:ea typeface="Osaka" pitchFamily="115" charset="-128"/>
              <a:cs typeface="+mn-cs"/>
            </a:endParaRPr>
          </a:p>
        </p:txBody>
      </p:sp>
      <p:sp>
        <p:nvSpPr>
          <p:cNvPr id="4" name="Line 12"/>
          <p:cNvSpPr>
            <a:spLocks noChangeShapeType="1"/>
          </p:cNvSpPr>
          <p:nvPr/>
        </p:nvSpPr>
        <p:spPr bwMode="auto">
          <a:xfrm>
            <a:off x="0" y="4876800"/>
            <a:ext cx="9144000" cy="0"/>
          </a:xfrm>
          <a:prstGeom prst="line">
            <a:avLst/>
          </a:prstGeom>
          <a:noFill/>
          <a:ln w="6350">
            <a:solidFill>
              <a:srgbClr val="908774"/>
            </a:solidFill>
            <a:round/>
            <a:headEnd/>
            <a:tailEnd/>
          </a:ln>
        </p:spPr>
        <p:txBody>
          <a:bodyPr wrap="none" anchor="ctr"/>
          <a:lstStyle/>
          <a:p>
            <a:pPr eaLnBrk="0" hangingPunct="0">
              <a:defRPr/>
            </a:pPr>
            <a:endParaRPr lang="en-US">
              <a:latin typeface="Times" pitchFamily="82" charset="0"/>
              <a:ea typeface="Osaka" pitchFamily="115" charset="-128"/>
              <a:cs typeface="+mn-cs"/>
            </a:endParaRPr>
          </a:p>
        </p:txBody>
      </p:sp>
      <p:sp>
        <p:nvSpPr>
          <p:cNvPr id="5" name="Rectangle 4"/>
          <p:cNvSpPr>
            <a:spLocks noChangeArrowheads="1"/>
          </p:cNvSpPr>
          <p:nvPr/>
        </p:nvSpPr>
        <p:spPr bwMode="auto">
          <a:xfrm>
            <a:off x="0" y="0"/>
            <a:ext cx="9144000" cy="76200"/>
          </a:xfrm>
          <a:prstGeom prst="rect">
            <a:avLst/>
          </a:prstGeom>
          <a:solidFill>
            <a:srgbClr val="A09424"/>
          </a:solidFill>
          <a:ln w="9525">
            <a:noFill/>
            <a:miter lim="800000"/>
            <a:headEnd/>
            <a:tailEnd/>
          </a:ln>
        </p:spPr>
        <p:txBody>
          <a:bodyPr wrap="none" anchor="ctr"/>
          <a:lstStyle/>
          <a:p>
            <a:pPr eaLnBrk="0" hangingPunct="0">
              <a:defRPr/>
            </a:pPr>
            <a:endParaRPr lang="en-US">
              <a:latin typeface="Times" pitchFamily="82" charset="0"/>
              <a:ea typeface="Osaka" pitchFamily="115" charset="-128"/>
              <a:cs typeface="+mn-cs"/>
            </a:endParaRPr>
          </a:p>
        </p:txBody>
      </p:sp>
      <p:pic>
        <p:nvPicPr>
          <p:cNvPr id="6" name="Picture 16" descr="CAAS_Logo_Paths2"/>
          <p:cNvPicPr>
            <a:picLocks noChangeAspect="1" noChangeArrowheads="1"/>
          </p:cNvPicPr>
          <p:nvPr userDrawn="1"/>
        </p:nvPicPr>
        <p:blipFill>
          <a:blip r:embed="rId2" cstate="print"/>
          <a:srcRect/>
          <a:stretch>
            <a:fillRect/>
          </a:stretch>
        </p:blipFill>
        <p:spPr bwMode="auto">
          <a:xfrm>
            <a:off x="3200400" y="1371600"/>
            <a:ext cx="2924175" cy="2924175"/>
          </a:xfrm>
          <a:prstGeom prst="rect">
            <a:avLst/>
          </a:prstGeom>
          <a:noFill/>
          <a:ln w="9525">
            <a:noFill/>
            <a:miter lim="800000"/>
            <a:headEnd/>
            <a:tailEnd/>
          </a:ln>
        </p:spPr>
      </p:pic>
      <p:sp>
        <p:nvSpPr>
          <p:cNvPr id="3074" name="Rectangle 2"/>
          <p:cNvSpPr>
            <a:spLocks noGrp="1" noChangeArrowheads="1"/>
          </p:cNvSpPr>
          <p:nvPr>
            <p:ph type="ctrTitle"/>
          </p:nvPr>
        </p:nvSpPr>
        <p:spPr>
          <a:xfrm>
            <a:off x="533400" y="5029200"/>
            <a:ext cx="8153400" cy="1447800"/>
          </a:xfrm>
        </p:spPr>
        <p:txBody>
          <a:bodyPr/>
          <a:lstStyle>
            <a:lvl1pPr algn="ctr">
              <a:defRPr sz="2800">
                <a:solidFill>
                  <a:schemeClr val="bg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477000" cy="990600"/>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477000" cy="990600"/>
          </a:xfrm>
        </p:spPr>
        <p:txBody>
          <a:bodyPr/>
          <a:lstStyle/>
          <a:p>
            <a:r>
              <a:rPr lang="en-US"/>
              <a:t>Click to edit Master title style</a:t>
            </a:r>
          </a:p>
        </p:txBody>
      </p:sp>
      <p:sp>
        <p:nvSpPr>
          <p:cNvPr id="3" name="Content Placeholder 2"/>
          <p:cNvSpPr>
            <a:spLocks noGrp="1"/>
          </p:cNvSpPr>
          <p:nvPr>
            <p:ph sz="half" idx="1"/>
          </p:nvPr>
        </p:nvSpPr>
        <p:spPr>
          <a:xfrm>
            <a:off x="5334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44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381000" y="6550968"/>
            <a:ext cx="990600" cy="230832"/>
          </a:xfrm>
          <a:prstGeom prst="rect">
            <a:avLst/>
          </a:prstGeom>
          <a:solidFill>
            <a:srgbClr val="333399"/>
          </a:solidFill>
        </p:spPr>
        <p:txBody>
          <a:bodyPr wrap="square" rtlCol="0">
            <a:spAutoFit/>
          </a:bodyPr>
          <a:lstStyle/>
          <a:p>
            <a:r>
              <a:rPr lang="en-US" sz="900" dirty="0">
                <a:solidFill>
                  <a:schemeClr val="bg1"/>
                </a:solidFill>
                <a:latin typeface="+mn-lt"/>
              </a:rPr>
              <a:t>© CAAS</a:t>
            </a:r>
            <a:r>
              <a:rPr lang="en-US" sz="900" baseline="0" dirty="0">
                <a:solidFill>
                  <a:schemeClr val="bg1"/>
                </a:solidFill>
                <a:latin typeface="+mn-lt"/>
              </a:rPr>
              <a:t> 2017</a:t>
            </a:r>
            <a:endParaRPr lang="en-US" sz="900" dirty="0">
              <a:solidFill>
                <a:schemeClr val="bg1"/>
              </a:solidFill>
              <a:latin typeface="+mn-l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477000" cy="990600"/>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 y="41148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477000" cy="990600"/>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381000" y="6550968"/>
            <a:ext cx="990600" cy="230832"/>
          </a:xfrm>
          <a:prstGeom prst="rect">
            <a:avLst/>
          </a:prstGeom>
          <a:solidFill>
            <a:srgbClr val="333399"/>
          </a:solidFill>
        </p:spPr>
        <p:txBody>
          <a:bodyPr wrap="square" rtlCol="0">
            <a:spAutoFit/>
          </a:bodyPr>
          <a:lstStyle/>
          <a:p>
            <a:r>
              <a:rPr lang="en-US" sz="900" dirty="0">
                <a:solidFill>
                  <a:schemeClr val="bg1"/>
                </a:solidFill>
                <a:latin typeface="+mn-lt"/>
              </a:rPr>
              <a:t>© CAAS</a:t>
            </a:r>
            <a:r>
              <a:rPr lang="en-US" sz="900" baseline="0" dirty="0">
                <a:solidFill>
                  <a:schemeClr val="bg1"/>
                </a:solidFill>
                <a:latin typeface="+mn-lt"/>
              </a:rPr>
              <a:t> 2017</a:t>
            </a:r>
            <a:endParaRPr lang="en-US" sz="900" dirty="0">
              <a:solidFill>
                <a:schemeClr val="bg1"/>
              </a:solidFill>
              <a:latin typeface="+mn-l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p:cNvSpPr txBox="1"/>
          <p:nvPr userDrawn="1"/>
        </p:nvSpPr>
        <p:spPr>
          <a:xfrm>
            <a:off x="381000" y="6550968"/>
            <a:ext cx="990600" cy="230832"/>
          </a:xfrm>
          <a:prstGeom prst="rect">
            <a:avLst/>
          </a:prstGeom>
          <a:solidFill>
            <a:srgbClr val="333399"/>
          </a:solidFill>
        </p:spPr>
        <p:txBody>
          <a:bodyPr wrap="square" rtlCol="0">
            <a:spAutoFit/>
          </a:bodyPr>
          <a:lstStyle/>
          <a:p>
            <a:r>
              <a:rPr lang="en-US" sz="900" dirty="0">
                <a:solidFill>
                  <a:schemeClr val="bg1"/>
                </a:solidFill>
                <a:latin typeface="+mn-lt"/>
              </a:rPr>
              <a:t>© CAAS</a:t>
            </a:r>
            <a:r>
              <a:rPr lang="en-US" sz="900" baseline="0" dirty="0">
                <a:solidFill>
                  <a:schemeClr val="bg1"/>
                </a:solidFill>
                <a:latin typeface="+mn-lt"/>
              </a:rPr>
              <a:t> 2017</a:t>
            </a:r>
            <a:endParaRPr lang="en-US" sz="900" dirty="0">
              <a:solidFill>
                <a:schemeClr val="bg1"/>
              </a:solidFill>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381000" y="6550968"/>
            <a:ext cx="990600" cy="230832"/>
          </a:xfrm>
          <a:prstGeom prst="rect">
            <a:avLst/>
          </a:prstGeom>
          <a:solidFill>
            <a:srgbClr val="333399"/>
          </a:solidFill>
        </p:spPr>
        <p:txBody>
          <a:bodyPr wrap="square" rtlCol="0">
            <a:spAutoFit/>
          </a:bodyPr>
          <a:lstStyle/>
          <a:p>
            <a:r>
              <a:rPr lang="en-US" sz="900" dirty="0">
                <a:solidFill>
                  <a:schemeClr val="bg1"/>
                </a:solidFill>
                <a:latin typeface="+mn-lt"/>
              </a:rPr>
              <a:t>© CAAS</a:t>
            </a:r>
            <a:r>
              <a:rPr lang="en-US" sz="900" baseline="0" dirty="0">
                <a:solidFill>
                  <a:schemeClr val="bg1"/>
                </a:solidFill>
                <a:latin typeface="+mn-lt"/>
              </a:rPr>
              <a:t> 2017</a:t>
            </a:r>
            <a:endParaRPr lang="en-US" sz="900" dirty="0">
              <a:solidFill>
                <a:schemeClr val="bg1"/>
              </a:solidFill>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Box 3"/>
          <p:cNvSpPr txBox="1"/>
          <p:nvPr userDrawn="1"/>
        </p:nvSpPr>
        <p:spPr>
          <a:xfrm>
            <a:off x="381000" y="6550968"/>
            <a:ext cx="990600" cy="230832"/>
          </a:xfrm>
          <a:prstGeom prst="rect">
            <a:avLst/>
          </a:prstGeom>
          <a:solidFill>
            <a:srgbClr val="333399"/>
          </a:solidFill>
        </p:spPr>
        <p:txBody>
          <a:bodyPr wrap="square" rtlCol="0">
            <a:spAutoFit/>
          </a:bodyPr>
          <a:lstStyle/>
          <a:p>
            <a:r>
              <a:rPr lang="en-US" sz="900" dirty="0">
                <a:solidFill>
                  <a:schemeClr val="bg1"/>
                </a:solidFill>
                <a:latin typeface="+mn-lt"/>
              </a:rPr>
              <a:t>© CAAS</a:t>
            </a:r>
            <a:r>
              <a:rPr lang="en-US" sz="900" baseline="0" dirty="0">
                <a:solidFill>
                  <a:schemeClr val="bg1"/>
                </a:solidFill>
                <a:latin typeface="+mn-lt"/>
              </a:rPr>
              <a:t> 2017</a:t>
            </a:r>
            <a:endParaRPr lang="en-US" sz="900" dirty="0">
              <a:solidFill>
                <a:schemeClr val="bg1"/>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381000" y="6550968"/>
            <a:ext cx="990600" cy="230832"/>
          </a:xfrm>
          <a:prstGeom prst="rect">
            <a:avLst/>
          </a:prstGeom>
          <a:solidFill>
            <a:srgbClr val="333399"/>
          </a:solidFill>
        </p:spPr>
        <p:txBody>
          <a:bodyPr wrap="square" rtlCol="0">
            <a:spAutoFit/>
          </a:bodyPr>
          <a:lstStyle/>
          <a:p>
            <a:r>
              <a:rPr lang="en-US" sz="900" dirty="0">
                <a:solidFill>
                  <a:schemeClr val="bg1"/>
                </a:solidFill>
                <a:latin typeface="+mn-lt"/>
              </a:rPr>
              <a:t>© CAAS</a:t>
            </a:r>
            <a:r>
              <a:rPr lang="en-US" sz="900" baseline="0" dirty="0">
                <a:solidFill>
                  <a:schemeClr val="bg1"/>
                </a:solidFill>
                <a:latin typeface="+mn-lt"/>
              </a:rPr>
              <a:t> 2017</a:t>
            </a:r>
            <a:endParaRPr lang="en-US" sz="900" dirty="0">
              <a:solidFill>
                <a:schemeClr val="bg1"/>
              </a:solidFill>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381000" y="6550968"/>
            <a:ext cx="990600" cy="230832"/>
          </a:xfrm>
          <a:prstGeom prst="rect">
            <a:avLst/>
          </a:prstGeom>
          <a:solidFill>
            <a:srgbClr val="333399"/>
          </a:solidFill>
        </p:spPr>
        <p:txBody>
          <a:bodyPr wrap="square" rtlCol="0">
            <a:spAutoFit/>
          </a:bodyPr>
          <a:lstStyle/>
          <a:p>
            <a:r>
              <a:rPr lang="en-US" sz="900" dirty="0">
                <a:solidFill>
                  <a:schemeClr val="bg1"/>
                </a:solidFill>
                <a:latin typeface="+mn-lt"/>
              </a:rPr>
              <a:t>© CAAS</a:t>
            </a:r>
            <a:r>
              <a:rPr lang="en-US" sz="900" baseline="0" dirty="0">
                <a:solidFill>
                  <a:schemeClr val="bg1"/>
                </a:solidFill>
                <a:latin typeface="+mn-lt"/>
              </a:rPr>
              <a:t> 2017</a:t>
            </a:r>
            <a:endParaRPr lang="en-US" sz="900" dirty="0">
              <a:solidFill>
                <a:schemeClr val="bg1"/>
              </a:solidFill>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381000" y="6550968"/>
            <a:ext cx="990600" cy="230832"/>
          </a:xfrm>
          <a:prstGeom prst="rect">
            <a:avLst/>
          </a:prstGeom>
          <a:solidFill>
            <a:srgbClr val="333399"/>
          </a:solidFill>
        </p:spPr>
        <p:txBody>
          <a:bodyPr wrap="square" rtlCol="0">
            <a:spAutoFit/>
          </a:bodyPr>
          <a:lstStyle/>
          <a:p>
            <a:r>
              <a:rPr lang="en-US" sz="900" dirty="0">
                <a:solidFill>
                  <a:schemeClr val="bg1"/>
                </a:solidFill>
                <a:latin typeface="+mn-lt"/>
              </a:rPr>
              <a:t>© CAAS</a:t>
            </a:r>
            <a:r>
              <a:rPr lang="en-US" sz="900" baseline="0" dirty="0">
                <a:solidFill>
                  <a:schemeClr val="bg1"/>
                </a:solidFill>
                <a:latin typeface="+mn-lt"/>
              </a:rPr>
              <a:t> 2017</a:t>
            </a:r>
            <a:endParaRPr lang="en-US" sz="900" dirty="0">
              <a:solidFill>
                <a:schemeClr val="bg1"/>
              </a:solidFill>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381000" y="6550968"/>
            <a:ext cx="990600" cy="230832"/>
          </a:xfrm>
          <a:prstGeom prst="rect">
            <a:avLst/>
          </a:prstGeom>
          <a:solidFill>
            <a:srgbClr val="333399"/>
          </a:solidFill>
        </p:spPr>
        <p:txBody>
          <a:bodyPr wrap="square" rtlCol="0">
            <a:spAutoFit/>
          </a:bodyPr>
          <a:lstStyle/>
          <a:p>
            <a:r>
              <a:rPr lang="en-US" sz="900" dirty="0">
                <a:solidFill>
                  <a:schemeClr val="bg1"/>
                </a:solidFill>
                <a:latin typeface="+mn-lt"/>
              </a:rPr>
              <a:t>© CAAS</a:t>
            </a:r>
            <a:r>
              <a:rPr lang="en-US" sz="900" baseline="0" dirty="0">
                <a:solidFill>
                  <a:schemeClr val="bg1"/>
                </a:solidFill>
                <a:latin typeface="+mn-lt"/>
              </a:rPr>
              <a:t> 2017</a:t>
            </a:r>
            <a:endParaRPr lang="en-US" sz="900" dirty="0">
              <a:solidFill>
                <a:schemeClr val="bg1"/>
              </a:solidFill>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4"/>
          <p:cNvSpPr txBox="1"/>
          <p:nvPr userDrawn="1"/>
        </p:nvSpPr>
        <p:spPr>
          <a:xfrm>
            <a:off x="381000" y="6550968"/>
            <a:ext cx="990600" cy="230832"/>
          </a:xfrm>
          <a:prstGeom prst="rect">
            <a:avLst/>
          </a:prstGeom>
          <a:solidFill>
            <a:srgbClr val="333399"/>
          </a:solidFill>
        </p:spPr>
        <p:txBody>
          <a:bodyPr wrap="square" rtlCol="0">
            <a:spAutoFit/>
          </a:bodyPr>
          <a:lstStyle/>
          <a:p>
            <a:r>
              <a:rPr lang="en-US" sz="900" dirty="0">
                <a:solidFill>
                  <a:schemeClr val="bg1"/>
                </a:solidFill>
                <a:latin typeface="+mn-lt"/>
              </a:rPr>
              <a:t>© CAAS</a:t>
            </a:r>
            <a:r>
              <a:rPr lang="en-US" sz="900" baseline="0" dirty="0">
                <a:solidFill>
                  <a:schemeClr val="bg1"/>
                </a:solidFill>
                <a:latin typeface="+mn-lt"/>
              </a:rPr>
              <a:t> 2017</a:t>
            </a:r>
            <a:endParaRPr lang="en-US" sz="900" dirty="0">
              <a:solidFill>
                <a:schemeClr val="bg1"/>
              </a:solidFill>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4"/>
          <p:cNvSpPr txBox="1"/>
          <p:nvPr userDrawn="1"/>
        </p:nvSpPr>
        <p:spPr>
          <a:xfrm>
            <a:off x="381000" y="6550968"/>
            <a:ext cx="990600" cy="230832"/>
          </a:xfrm>
          <a:prstGeom prst="rect">
            <a:avLst/>
          </a:prstGeom>
          <a:solidFill>
            <a:srgbClr val="333399"/>
          </a:solidFill>
        </p:spPr>
        <p:txBody>
          <a:bodyPr wrap="square" rtlCol="0">
            <a:spAutoFit/>
          </a:bodyPr>
          <a:lstStyle/>
          <a:p>
            <a:r>
              <a:rPr lang="en-US" sz="900" dirty="0">
                <a:solidFill>
                  <a:schemeClr val="bg1"/>
                </a:solidFill>
                <a:latin typeface="+mn-lt"/>
              </a:rPr>
              <a:t>© CAAS</a:t>
            </a:r>
            <a:r>
              <a:rPr lang="en-US" sz="900" baseline="0" dirty="0">
                <a:solidFill>
                  <a:schemeClr val="bg1"/>
                </a:solidFill>
                <a:latin typeface="+mn-lt"/>
              </a:rPr>
              <a:t> 2017</a:t>
            </a:r>
            <a:endParaRPr lang="en-US" sz="900" dirty="0">
              <a:solidFill>
                <a:schemeClr val="bg1"/>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33400" y="1981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auto">
          <a:xfrm>
            <a:off x="0" y="6400800"/>
            <a:ext cx="9144000" cy="457200"/>
          </a:xfrm>
          <a:prstGeom prst="rect">
            <a:avLst/>
          </a:prstGeom>
          <a:solidFill>
            <a:srgbClr val="333399"/>
          </a:solidFill>
          <a:ln w="9525">
            <a:solidFill>
              <a:srgbClr val="F6FFD8"/>
            </a:solidFill>
            <a:miter lim="800000"/>
            <a:headEnd/>
            <a:tailEnd/>
          </a:ln>
        </p:spPr>
        <p:txBody>
          <a:bodyPr wrap="none" anchor="ctr"/>
          <a:lstStyle/>
          <a:p>
            <a:pPr algn="r" eaLnBrk="0" hangingPunct="0">
              <a:defRPr/>
            </a:pPr>
            <a:r>
              <a:rPr lang="en-US" sz="1200" b="1">
                <a:solidFill>
                  <a:schemeClr val="bg1"/>
                </a:solidFill>
                <a:latin typeface="Arial" charset="0"/>
                <a:ea typeface="Osaka" pitchFamily="115" charset="-128"/>
                <a:cs typeface="+mn-cs"/>
              </a:rPr>
              <a:t>COMMISSION ON ACCREDITATION OF AMBULANCE SERVICES</a:t>
            </a:r>
          </a:p>
        </p:txBody>
      </p:sp>
      <p:sp>
        <p:nvSpPr>
          <p:cNvPr id="1033" name="Rectangle 9"/>
          <p:cNvSpPr>
            <a:spLocks noChangeArrowheads="1"/>
          </p:cNvSpPr>
          <p:nvPr/>
        </p:nvSpPr>
        <p:spPr bwMode="auto">
          <a:xfrm>
            <a:off x="0" y="0"/>
            <a:ext cx="7391400" cy="1447800"/>
          </a:xfrm>
          <a:prstGeom prst="rect">
            <a:avLst/>
          </a:prstGeom>
          <a:solidFill>
            <a:schemeClr val="bg1"/>
          </a:solidFill>
          <a:ln w="9525">
            <a:noFill/>
            <a:miter lim="800000"/>
            <a:headEnd/>
            <a:tailEnd/>
          </a:ln>
        </p:spPr>
        <p:txBody>
          <a:bodyPr wrap="none" anchor="ctr"/>
          <a:lstStyle/>
          <a:p>
            <a:pPr eaLnBrk="0" hangingPunct="0">
              <a:defRPr/>
            </a:pPr>
            <a:endParaRPr lang="en-US">
              <a:latin typeface="Times" pitchFamily="82" charset="0"/>
              <a:ea typeface="Osaka" pitchFamily="115" charset="-128"/>
              <a:cs typeface="+mn-cs"/>
            </a:endParaRPr>
          </a:p>
        </p:txBody>
      </p:sp>
      <p:sp>
        <p:nvSpPr>
          <p:cNvPr id="1034" name="Rectangle 10"/>
          <p:cNvSpPr>
            <a:spLocks noChangeArrowheads="1"/>
          </p:cNvSpPr>
          <p:nvPr/>
        </p:nvSpPr>
        <p:spPr bwMode="auto">
          <a:xfrm>
            <a:off x="7391400" y="0"/>
            <a:ext cx="1752600" cy="1447800"/>
          </a:xfrm>
          <a:prstGeom prst="rect">
            <a:avLst/>
          </a:prstGeom>
          <a:noFill/>
          <a:ln w="9525">
            <a:noFill/>
            <a:miter lim="800000"/>
            <a:headEnd/>
            <a:tailEnd/>
          </a:ln>
        </p:spPr>
        <p:txBody>
          <a:bodyPr wrap="none" anchor="ctr"/>
          <a:lstStyle/>
          <a:p>
            <a:pPr eaLnBrk="0" hangingPunct="0">
              <a:defRPr/>
            </a:pPr>
            <a:endParaRPr lang="en-US">
              <a:latin typeface="Times" pitchFamily="82" charset="0"/>
              <a:ea typeface="Osaka" pitchFamily="115" charset="-128"/>
              <a:cs typeface="+mn-cs"/>
            </a:endParaRPr>
          </a:p>
        </p:txBody>
      </p:sp>
      <p:sp>
        <p:nvSpPr>
          <p:cNvPr id="1030" name="Rectangle 2"/>
          <p:cNvSpPr>
            <a:spLocks noGrp="1" noChangeArrowheads="1"/>
          </p:cNvSpPr>
          <p:nvPr>
            <p:ph type="title"/>
          </p:nvPr>
        </p:nvSpPr>
        <p:spPr bwMode="auto">
          <a:xfrm>
            <a:off x="533400" y="228600"/>
            <a:ext cx="6477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7" name="Line 13"/>
          <p:cNvSpPr>
            <a:spLocks noChangeShapeType="1"/>
          </p:cNvSpPr>
          <p:nvPr/>
        </p:nvSpPr>
        <p:spPr bwMode="auto">
          <a:xfrm>
            <a:off x="0" y="6400800"/>
            <a:ext cx="9144000" cy="0"/>
          </a:xfrm>
          <a:prstGeom prst="line">
            <a:avLst/>
          </a:prstGeom>
          <a:noFill/>
          <a:ln w="5715">
            <a:solidFill>
              <a:srgbClr val="908774"/>
            </a:solidFill>
            <a:round/>
            <a:headEnd/>
            <a:tailEnd/>
          </a:ln>
        </p:spPr>
        <p:txBody>
          <a:bodyPr wrap="none" anchor="ctr"/>
          <a:lstStyle/>
          <a:p>
            <a:pPr eaLnBrk="0" hangingPunct="0">
              <a:defRPr/>
            </a:pPr>
            <a:endParaRPr lang="en-US">
              <a:latin typeface="Times" pitchFamily="82" charset="0"/>
              <a:ea typeface="Osaka" pitchFamily="115" charset="-128"/>
              <a:cs typeface="+mn-cs"/>
            </a:endParaRPr>
          </a:p>
        </p:txBody>
      </p:sp>
      <p:sp>
        <p:nvSpPr>
          <p:cNvPr id="1038" name="Line 14"/>
          <p:cNvSpPr>
            <a:spLocks noChangeShapeType="1"/>
          </p:cNvSpPr>
          <p:nvPr/>
        </p:nvSpPr>
        <p:spPr bwMode="auto">
          <a:xfrm>
            <a:off x="7391400" y="0"/>
            <a:ext cx="0" cy="1447800"/>
          </a:xfrm>
          <a:prstGeom prst="line">
            <a:avLst/>
          </a:prstGeom>
          <a:noFill/>
          <a:ln w="5715">
            <a:solidFill>
              <a:srgbClr val="908774"/>
            </a:solidFill>
            <a:round/>
            <a:headEnd/>
            <a:tailEnd/>
          </a:ln>
        </p:spPr>
        <p:txBody>
          <a:bodyPr wrap="none" anchor="ctr"/>
          <a:lstStyle/>
          <a:p>
            <a:pPr eaLnBrk="0" hangingPunct="0">
              <a:defRPr/>
            </a:pPr>
            <a:endParaRPr lang="en-US">
              <a:latin typeface="Times" pitchFamily="82" charset="0"/>
              <a:ea typeface="Osaka" pitchFamily="115" charset="-128"/>
              <a:cs typeface="+mn-cs"/>
            </a:endParaRPr>
          </a:p>
        </p:txBody>
      </p:sp>
      <p:sp>
        <p:nvSpPr>
          <p:cNvPr id="1039" name="Line 15"/>
          <p:cNvSpPr>
            <a:spLocks noChangeShapeType="1"/>
          </p:cNvSpPr>
          <p:nvPr/>
        </p:nvSpPr>
        <p:spPr bwMode="auto">
          <a:xfrm>
            <a:off x="0" y="1447800"/>
            <a:ext cx="9144000" cy="0"/>
          </a:xfrm>
          <a:prstGeom prst="line">
            <a:avLst/>
          </a:prstGeom>
          <a:noFill/>
          <a:ln w="6350">
            <a:solidFill>
              <a:srgbClr val="908774"/>
            </a:solidFill>
            <a:round/>
            <a:headEnd/>
            <a:tailEnd/>
          </a:ln>
        </p:spPr>
        <p:txBody>
          <a:bodyPr wrap="none" anchor="ctr"/>
          <a:lstStyle/>
          <a:p>
            <a:pPr eaLnBrk="0" hangingPunct="0">
              <a:defRPr/>
            </a:pPr>
            <a:endParaRPr lang="en-US">
              <a:latin typeface="Times" pitchFamily="82" charset="0"/>
              <a:ea typeface="Osaka" pitchFamily="115" charset="-128"/>
              <a:cs typeface="+mn-cs"/>
            </a:endParaRPr>
          </a:p>
        </p:txBody>
      </p:sp>
      <p:sp>
        <p:nvSpPr>
          <p:cNvPr id="1040" name="Rectangle 16"/>
          <p:cNvSpPr>
            <a:spLocks noChangeArrowheads="1"/>
          </p:cNvSpPr>
          <p:nvPr/>
        </p:nvSpPr>
        <p:spPr bwMode="auto">
          <a:xfrm>
            <a:off x="0" y="0"/>
            <a:ext cx="9144000" cy="76200"/>
          </a:xfrm>
          <a:prstGeom prst="rect">
            <a:avLst/>
          </a:prstGeom>
          <a:solidFill>
            <a:srgbClr val="A09424"/>
          </a:solidFill>
          <a:ln w="9525">
            <a:noFill/>
            <a:miter lim="800000"/>
            <a:headEnd/>
            <a:tailEnd/>
          </a:ln>
        </p:spPr>
        <p:txBody>
          <a:bodyPr wrap="none" anchor="ctr"/>
          <a:lstStyle/>
          <a:p>
            <a:pPr eaLnBrk="0" hangingPunct="0">
              <a:defRPr/>
            </a:pPr>
            <a:endParaRPr lang="en-US">
              <a:latin typeface="Times" pitchFamily="82" charset="0"/>
              <a:ea typeface="Osaka" pitchFamily="115" charset="-128"/>
              <a:cs typeface="+mn-cs"/>
            </a:endParaRPr>
          </a:p>
        </p:txBody>
      </p:sp>
      <p:sp>
        <p:nvSpPr>
          <p:cNvPr id="1042" name="Rectangle 18"/>
          <p:cNvSpPr>
            <a:spLocks noChangeArrowheads="1"/>
          </p:cNvSpPr>
          <p:nvPr/>
        </p:nvSpPr>
        <p:spPr bwMode="auto">
          <a:xfrm>
            <a:off x="152400" y="6553200"/>
            <a:ext cx="1752600" cy="185738"/>
          </a:xfrm>
          <a:prstGeom prst="rect">
            <a:avLst/>
          </a:prstGeom>
          <a:noFill/>
          <a:ln w="12700">
            <a:noFill/>
            <a:miter lim="800000"/>
            <a:headEnd/>
            <a:tailEnd/>
          </a:ln>
          <a:effectLst/>
        </p:spPr>
        <p:txBody>
          <a:bodyPr lIns="74932" tIns="36809" rIns="74932" bIns="36809">
            <a:spAutoFit/>
          </a:bodyPr>
          <a:lstStyle/>
          <a:p>
            <a:pPr algn="r" defTabSz="630238" eaLnBrk="0" hangingPunct="0">
              <a:lnSpc>
                <a:spcPct val="90000"/>
              </a:lnSpc>
              <a:tabLst>
                <a:tab pos="852488" algn="r"/>
              </a:tabLst>
              <a:defRPr/>
            </a:pPr>
            <a:r>
              <a:rPr lang="en-US" sz="800" dirty="0">
                <a:solidFill>
                  <a:schemeClr val="bg1"/>
                </a:solidFill>
                <a:latin typeface="Arial" charset="0"/>
                <a:ea typeface="ヒラギノ角ゴ Pro W3" pitchFamily="115" charset="-128"/>
                <a:cs typeface="+mn-cs"/>
              </a:rPr>
              <a:t>© CAAS 2016      Page </a:t>
            </a:r>
            <a:fld id="{6A72F744-C001-45EF-AA87-CFCB5BC197C0}" type="slidenum">
              <a:rPr lang="en-US" sz="800">
                <a:solidFill>
                  <a:schemeClr val="bg1"/>
                </a:solidFill>
                <a:latin typeface="Arial" charset="0"/>
                <a:ea typeface="ヒラギノ角ゴ Pro W3" pitchFamily="115" charset="-128"/>
                <a:cs typeface="+mn-cs"/>
              </a:rPr>
              <a:pPr algn="r" defTabSz="630238" eaLnBrk="0" hangingPunct="0">
                <a:lnSpc>
                  <a:spcPct val="90000"/>
                </a:lnSpc>
                <a:tabLst>
                  <a:tab pos="852488" algn="r"/>
                </a:tabLst>
                <a:defRPr/>
              </a:pPr>
              <a:t>‹#›</a:t>
            </a:fld>
            <a:endParaRPr lang="en-US" sz="800" dirty="0">
              <a:solidFill>
                <a:schemeClr val="bg1"/>
              </a:solidFill>
              <a:latin typeface="Arial" charset="0"/>
              <a:ea typeface="ヒラギノ角ゴ Pro W3" pitchFamily="115" charset="-128"/>
              <a:cs typeface="+mn-cs"/>
            </a:endParaRPr>
          </a:p>
        </p:txBody>
      </p:sp>
      <p:pic>
        <p:nvPicPr>
          <p:cNvPr id="1036" name="Picture 21" descr="CAAS_Logo_Paths2"/>
          <p:cNvPicPr>
            <a:picLocks noChangeAspect="1" noChangeArrowheads="1"/>
          </p:cNvPicPr>
          <p:nvPr userDrawn="1"/>
        </p:nvPicPr>
        <p:blipFill>
          <a:blip r:embed="rId18" cstate="print"/>
          <a:srcRect/>
          <a:stretch>
            <a:fillRect/>
          </a:stretch>
        </p:blipFill>
        <p:spPr bwMode="auto">
          <a:xfrm>
            <a:off x="7696200" y="152400"/>
            <a:ext cx="12192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7"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8" r:id="rId15"/>
    <p:sldLayoutId id="2147483739" r:id="rId16"/>
  </p:sldLayoutIdLst>
  <p:txStyles>
    <p:titleStyle>
      <a:lvl1pPr algn="l" rtl="0" eaLnBrk="0" fontAlgn="base" hangingPunct="0">
        <a:spcBef>
          <a:spcPct val="0"/>
        </a:spcBef>
        <a:spcAft>
          <a:spcPct val="0"/>
        </a:spcAft>
        <a:defRPr sz="2400">
          <a:solidFill>
            <a:srgbClr val="055A8D"/>
          </a:solidFill>
          <a:latin typeface="+mj-lt"/>
          <a:ea typeface="+mj-ea"/>
          <a:cs typeface="Osaka"/>
        </a:defRPr>
      </a:lvl1pPr>
      <a:lvl2pPr algn="l" rtl="0" eaLnBrk="0" fontAlgn="base" hangingPunct="0">
        <a:spcBef>
          <a:spcPct val="0"/>
        </a:spcBef>
        <a:spcAft>
          <a:spcPct val="0"/>
        </a:spcAft>
        <a:defRPr sz="2400">
          <a:solidFill>
            <a:srgbClr val="055A8D"/>
          </a:solidFill>
          <a:latin typeface="Arial Black" pitchFamily="34" charset="0"/>
          <a:ea typeface="Osaka" pitchFamily="115" charset="-128"/>
          <a:cs typeface="Osaka"/>
        </a:defRPr>
      </a:lvl2pPr>
      <a:lvl3pPr algn="l" rtl="0" eaLnBrk="0" fontAlgn="base" hangingPunct="0">
        <a:spcBef>
          <a:spcPct val="0"/>
        </a:spcBef>
        <a:spcAft>
          <a:spcPct val="0"/>
        </a:spcAft>
        <a:defRPr sz="2400">
          <a:solidFill>
            <a:srgbClr val="055A8D"/>
          </a:solidFill>
          <a:latin typeface="Arial Black" pitchFamily="34" charset="0"/>
          <a:ea typeface="Osaka" pitchFamily="115" charset="-128"/>
          <a:cs typeface="Osaka"/>
        </a:defRPr>
      </a:lvl3pPr>
      <a:lvl4pPr algn="l" rtl="0" eaLnBrk="0" fontAlgn="base" hangingPunct="0">
        <a:spcBef>
          <a:spcPct val="0"/>
        </a:spcBef>
        <a:spcAft>
          <a:spcPct val="0"/>
        </a:spcAft>
        <a:defRPr sz="2400">
          <a:solidFill>
            <a:srgbClr val="055A8D"/>
          </a:solidFill>
          <a:latin typeface="Arial Black" pitchFamily="34" charset="0"/>
          <a:ea typeface="Osaka" pitchFamily="115" charset="-128"/>
          <a:cs typeface="Osaka"/>
        </a:defRPr>
      </a:lvl4pPr>
      <a:lvl5pPr algn="l" rtl="0" eaLnBrk="0" fontAlgn="base" hangingPunct="0">
        <a:spcBef>
          <a:spcPct val="0"/>
        </a:spcBef>
        <a:spcAft>
          <a:spcPct val="0"/>
        </a:spcAft>
        <a:defRPr sz="2400">
          <a:solidFill>
            <a:srgbClr val="055A8D"/>
          </a:solidFill>
          <a:latin typeface="Arial Black" pitchFamily="34" charset="0"/>
          <a:ea typeface="Osaka" pitchFamily="115" charset="-128"/>
          <a:cs typeface="Osaka"/>
        </a:defRPr>
      </a:lvl5pPr>
      <a:lvl6pPr marL="457200" algn="l" rtl="0" fontAlgn="base">
        <a:spcBef>
          <a:spcPct val="0"/>
        </a:spcBef>
        <a:spcAft>
          <a:spcPct val="0"/>
        </a:spcAft>
        <a:defRPr sz="2400">
          <a:solidFill>
            <a:srgbClr val="055A8D"/>
          </a:solidFill>
          <a:latin typeface="Arial Black" pitchFamily="34" charset="0"/>
          <a:ea typeface="Osaka" pitchFamily="115" charset="-128"/>
        </a:defRPr>
      </a:lvl6pPr>
      <a:lvl7pPr marL="914400" algn="l" rtl="0" fontAlgn="base">
        <a:spcBef>
          <a:spcPct val="0"/>
        </a:spcBef>
        <a:spcAft>
          <a:spcPct val="0"/>
        </a:spcAft>
        <a:defRPr sz="2400">
          <a:solidFill>
            <a:srgbClr val="055A8D"/>
          </a:solidFill>
          <a:latin typeface="Arial Black" pitchFamily="34" charset="0"/>
          <a:ea typeface="Osaka" pitchFamily="115" charset="-128"/>
        </a:defRPr>
      </a:lvl7pPr>
      <a:lvl8pPr marL="1371600" algn="l" rtl="0" fontAlgn="base">
        <a:spcBef>
          <a:spcPct val="0"/>
        </a:spcBef>
        <a:spcAft>
          <a:spcPct val="0"/>
        </a:spcAft>
        <a:defRPr sz="2400">
          <a:solidFill>
            <a:srgbClr val="055A8D"/>
          </a:solidFill>
          <a:latin typeface="Arial Black" pitchFamily="34" charset="0"/>
          <a:ea typeface="Osaka" pitchFamily="115" charset="-128"/>
        </a:defRPr>
      </a:lvl8pPr>
      <a:lvl9pPr marL="1828800" algn="l" rtl="0" fontAlgn="base">
        <a:spcBef>
          <a:spcPct val="0"/>
        </a:spcBef>
        <a:spcAft>
          <a:spcPct val="0"/>
        </a:spcAft>
        <a:defRPr sz="2400">
          <a:solidFill>
            <a:srgbClr val="055A8D"/>
          </a:solidFill>
          <a:latin typeface="Arial Black" pitchFamily="34" charset="0"/>
          <a:ea typeface="Osaka" pitchFamily="115" charset="-128"/>
        </a:defRPr>
      </a:lvl9pPr>
    </p:titleStyle>
    <p:bodyStyle>
      <a:lvl1pPr marL="342900" indent="-342900" algn="l" rtl="0" eaLnBrk="0" fontAlgn="base" hangingPunct="0">
        <a:lnSpc>
          <a:spcPct val="110000"/>
        </a:lnSpc>
        <a:spcBef>
          <a:spcPct val="0"/>
        </a:spcBef>
        <a:spcAft>
          <a:spcPct val="30000"/>
        </a:spcAft>
        <a:buChar char="•"/>
        <a:defRPr sz="2000">
          <a:solidFill>
            <a:schemeClr val="tx1"/>
          </a:solidFill>
          <a:latin typeface="+mn-lt"/>
          <a:ea typeface="+mn-ea"/>
          <a:cs typeface="Osaka"/>
        </a:defRPr>
      </a:lvl1pPr>
      <a:lvl2pPr marL="742950" indent="-285750" algn="l" rtl="0" eaLnBrk="0" fontAlgn="base" hangingPunct="0">
        <a:lnSpc>
          <a:spcPct val="110000"/>
        </a:lnSpc>
        <a:spcBef>
          <a:spcPct val="0"/>
        </a:spcBef>
        <a:spcAft>
          <a:spcPct val="30000"/>
        </a:spcAft>
        <a:buChar char="–"/>
        <a:defRPr sz="2000">
          <a:solidFill>
            <a:schemeClr val="tx1"/>
          </a:solidFill>
          <a:latin typeface="+mn-lt"/>
          <a:ea typeface="+mn-ea"/>
          <a:cs typeface="Osaka"/>
        </a:defRPr>
      </a:lvl2pPr>
      <a:lvl3pPr marL="1143000" indent="-228600" algn="l" rtl="0" eaLnBrk="0" fontAlgn="base" hangingPunct="0">
        <a:lnSpc>
          <a:spcPct val="110000"/>
        </a:lnSpc>
        <a:spcBef>
          <a:spcPct val="0"/>
        </a:spcBef>
        <a:spcAft>
          <a:spcPct val="30000"/>
        </a:spcAft>
        <a:buChar char="•"/>
        <a:defRPr sz="2000">
          <a:solidFill>
            <a:schemeClr val="tx1"/>
          </a:solidFill>
          <a:latin typeface="+mn-lt"/>
          <a:ea typeface="+mn-ea"/>
          <a:cs typeface="Osaka"/>
        </a:defRPr>
      </a:lvl3pPr>
      <a:lvl4pPr marL="1600200" indent="-228600" algn="l" rtl="0" eaLnBrk="0" fontAlgn="base" hangingPunct="0">
        <a:lnSpc>
          <a:spcPct val="110000"/>
        </a:lnSpc>
        <a:spcBef>
          <a:spcPct val="0"/>
        </a:spcBef>
        <a:spcAft>
          <a:spcPct val="30000"/>
        </a:spcAft>
        <a:buChar char="–"/>
        <a:defRPr sz="2000">
          <a:solidFill>
            <a:schemeClr val="tx1"/>
          </a:solidFill>
          <a:latin typeface="+mn-lt"/>
          <a:ea typeface="+mn-ea"/>
          <a:cs typeface="Osaka"/>
        </a:defRPr>
      </a:lvl4pPr>
      <a:lvl5pPr marL="2057400" indent="-228600" algn="l" rtl="0" eaLnBrk="0" fontAlgn="base" hangingPunct="0">
        <a:lnSpc>
          <a:spcPct val="110000"/>
        </a:lnSpc>
        <a:spcBef>
          <a:spcPct val="0"/>
        </a:spcBef>
        <a:spcAft>
          <a:spcPct val="30000"/>
        </a:spcAft>
        <a:buChar char="»"/>
        <a:defRPr sz="2000">
          <a:solidFill>
            <a:schemeClr val="tx1"/>
          </a:solidFill>
          <a:latin typeface="+mn-lt"/>
          <a:ea typeface="+mn-ea"/>
          <a:cs typeface="Osaka"/>
        </a:defRPr>
      </a:lvl5pPr>
      <a:lvl6pPr marL="2514600" indent="-228600" algn="l" rtl="0" fontAlgn="base">
        <a:lnSpc>
          <a:spcPct val="110000"/>
        </a:lnSpc>
        <a:spcBef>
          <a:spcPct val="0"/>
        </a:spcBef>
        <a:spcAft>
          <a:spcPct val="30000"/>
        </a:spcAft>
        <a:buChar char="»"/>
        <a:defRPr sz="2000">
          <a:solidFill>
            <a:schemeClr val="tx1"/>
          </a:solidFill>
          <a:latin typeface="+mn-lt"/>
          <a:ea typeface="+mn-ea"/>
        </a:defRPr>
      </a:lvl6pPr>
      <a:lvl7pPr marL="2971800" indent="-228600" algn="l" rtl="0" fontAlgn="base">
        <a:lnSpc>
          <a:spcPct val="110000"/>
        </a:lnSpc>
        <a:spcBef>
          <a:spcPct val="0"/>
        </a:spcBef>
        <a:spcAft>
          <a:spcPct val="30000"/>
        </a:spcAft>
        <a:buChar char="»"/>
        <a:defRPr sz="2000">
          <a:solidFill>
            <a:schemeClr val="tx1"/>
          </a:solidFill>
          <a:latin typeface="+mn-lt"/>
          <a:ea typeface="+mn-ea"/>
        </a:defRPr>
      </a:lvl7pPr>
      <a:lvl8pPr marL="3429000" indent="-228600" algn="l" rtl="0" fontAlgn="base">
        <a:lnSpc>
          <a:spcPct val="110000"/>
        </a:lnSpc>
        <a:spcBef>
          <a:spcPct val="0"/>
        </a:spcBef>
        <a:spcAft>
          <a:spcPct val="30000"/>
        </a:spcAft>
        <a:buChar char="»"/>
        <a:defRPr sz="2000">
          <a:solidFill>
            <a:schemeClr val="tx1"/>
          </a:solidFill>
          <a:latin typeface="+mn-lt"/>
          <a:ea typeface="+mn-ea"/>
        </a:defRPr>
      </a:lvl8pPr>
      <a:lvl9pPr marL="3886200" indent="-228600" algn="l" rtl="0" fontAlgn="base">
        <a:lnSpc>
          <a:spcPct val="110000"/>
        </a:lnSpc>
        <a:spcBef>
          <a:spcPct val="0"/>
        </a:spcBef>
        <a:spcAft>
          <a:spcPct val="3000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5334000"/>
            <a:ext cx="8153400" cy="1066800"/>
          </a:xfrm>
        </p:spPr>
        <p:txBody>
          <a:bodyPr/>
          <a:lstStyle/>
          <a:p>
            <a:pPr eaLnBrk="1" hangingPunct="1"/>
            <a:r>
              <a:rPr lang="en-US" sz="2400" dirty="0"/>
              <a:t>Accreditation Webinar Part 1</a:t>
            </a:r>
            <a:br>
              <a:rPr lang="en-US" sz="1600" dirty="0"/>
            </a:br>
            <a:r>
              <a:rPr lang="en-US" sz="1600" dirty="0"/>
              <a:t>Planning and Preparing for Accreditation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t>How Can My Agency Justify the Expense?</a:t>
            </a:r>
          </a:p>
        </p:txBody>
      </p:sp>
      <p:sp>
        <p:nvSpPr>
          <p:cNvPr id="83971" name="Rectangle 3"/>
          <p:cNvSpPr>
            <a:spLocks noGrp="1" noChangeArrowheads="1"/>
          </p:cNvSpPr>
          <p:nvPr>
            <p:ph idx="1"/>
          </p:nvPr>
        </p:nvSpPr>
        <p:spPr/>
        <p:txBody>
          <a:bodyPr/>
          <a:lstStyle/>
          <a:p>
            <a:pPr eaLnBrk="1" hangingPunct="1"/>
            <a:r>
              <a:rPr lang="en-US" dirty="0"/>
              <a:t>Serves as an independent review of your entire organization</a:t>
            </a:r>
          </a:p>
          <a:p>
            <a:pPr eaLnBrk="1" hangingPunct="1"/>
            <a:r>
              <a:rPr lang="en-US" dirty="0"/>
              <a:t>Provides the template for a comprehensive, high quality infrastructure</a:t>
            </a:r>
          </a:p>
          <a:p>
            <a:pPr eaLnBrk="1" hangingPunct="1"/>
            <a:r>
              <a:rPr lang="en-US" dirty="0"/>
              <a:t>Increase productivity, quality and safety measures while decreasing risk and liability</a:t>
            </a:r>
          </a:p>
          <a:p>
            <a:pPr eaLnBrk="1" hangingPunct="1"/>
            <a:r>
              <a:rPr lang="en-US" dirty="0"/>
              <a:t>Demonstrates your commitment to your employees, your patients, and the community you serve.</a:t>
            </a:r>
          </a:p>
          <a:p>
            <a:pPr eaLnBrk="1" hangingPunct="1"/>
            <a:r>
              <a:rPr lang="en-US" dirty="0"/>
              <a:t>Signifies that you are among an elite group of providers meeting or exceeding national standards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fade">
                                      <p:cBhvr>
                                        <p:cTn id="7" dur="2000"/>
                                        <p:tgtEl>
                                          <p:spTgt spid="839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Effect transition="in" filter="fade">
                                      <p:cBhvr>
                                        <p:cTn id="12" dur="2000"/>
                                        <p:tgtEl>
                                          <p:spTgt spid="839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3971">
                                            <p:txEl>
                                              <p:pRg st="1" end="1"/>
                                            </p:txEl>
                                          </p:spTgt>
                                        </p:tgtEl>
                                        <p:attrNameLst>
                                          <p:attrName>style.visibility</p:attrName>
                                        </p:attrNameLst>
                                      </p:cBhvr>
                                      <p:to>
                                        <p:strVal val="visible"/>
                                      </p:to>
                                    </p:set>
                                    <p:animEffect transition="in" filter="fade">
                                      <p:cBhvr>
                                        <p:cTn id="17" dur="2000"/>
                                        <p:tgtEl>
                                          <p:spTgt spid="839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3971">
                                            <p:txEl>
                                              <p:pRg st="2" end="2"/>
                                            </p:txEl>
                                          </p:spTgt>
                                        </p:tgtEl>
                                        <p:attrNameLst>
                                          <p:attrName>style.visibility</p:attrName>
                                        </p:attrNameLst>
                                      </p:cBhvr>
                                      <p:to>
                                        <p:strVal val="visible"/>
                                      </p:to>
                                    </p:set>
                                    <p:animEffect transition="in" filter="fade">
                                      <p:cBhvr>
                                        <p:cTn id="22" dur="2000"/>
                                        <p:tgtEl>
                                          <p:spTgt spid="839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3971">
                                            <p:txEl>
                                              <p:pRg st="3" end="3"/>
                                            </p:txEl>
                                          </p:spTgt>
                                        </p:tgtEl>
                                        <p:attrNameLst>
                                          <p:attrName>style.visibility</p:attrName>
                                        </p:attrNameLst>
                                      </p:cBhvr>
                                      <p:to>
                                        <p:strVal val="visible"/>
                                      </p:to>
                                    </p:set>
                                    <p:animEffect transition="in" filter="fade">
                                      <p:cBhvr>
                                        <p:cTn id="27" dur="2000"/>
                                        <p:tgtEl>
                                          <p:spTgt spid="8397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3971">
                                            <p:txEl>
                                              <p:pRg st="4" end="4"/>
                                            </p:txEl>
                                          </p:spTgt>
                                        </p:tgtEl>
                                        <p:attrNameLst>
                                          <p:attrName>style.visibility</p:attrName>
                                        </p:attrNameLst>
                                      </p:cBhvr>
                                      <p:to>
                                        <p:strVal val="visible"/>
                                      </p:to>
                                    </p:set>
                                    <p:animEffect transition="in" filter="fade">
                                      <p:cBhvr>
                                        <p:cTn id="32" dur="2000"/>
                                        <p:tgtEl>
                                          <p:spTgt spid="83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What is the Value of CAAS Accreditation?</a:t>
            </a:r>
          </a:p>
        </p:txBody>
      </p:sp>
      <p:sp>
        <p:nvSpPr>
          <p:cNvPr id="28675" name="Content Placeholder 2"/>
          <p:cNvSpPr>
            <a:spLocks noGrp="1"/>
          </p:cNvSpPr>
          <p:nvPr>
            <p:ph idx="1"/>
          </p:nvPr>
        </p:nvSpPr>
        <p:spPr>
          <a:xfrm>
            <a:off x="533400" y="1676400"/>
            <a:ext cx="8229600" cy="4419600"/>
          </a:xfrm>
        </p:spPr>
        <p:txBody>
          <a:bodyPr/>
          <a:lstStyle/>
          <a:p>
            <a:pPr>
              <a:buFontTx/>
              <a:buNone/>
            </a:pPr>
            <a:r>
              <a:rPr lang="en-US"/>
              <a:t>Accreditation has an…</a:t>
            </a:r>
          </a:p>
          <a:p>
            <a:pPr>
              <a:buFontTx/>
              <a:buNone/>
            </a:pPr>
            <a:r>
              <a:rPr lang="en-US" sz="6000"/>
              <a:t>    Internal Value</a:t>
            </a:r>
          </a:p>
          <a:p>
            <a:pPr algn="ctr">
              <a:buFontTx/>
              <a:buNone/>
            </a:pPr>
            <a:r>
              <a:rPr lang="en-US"/>
              <a:t>And an…</a:t>
            </a:r>
          </a:p>
          <a:p>
            <a:pPr algn="r">
              <a:buFontTx/>
              <a:buNone/>
            </a:pPr>
            <a:r>
              <a:rPr lang="en-US" sz="6000"/>
              <a:t>External Value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8675">
                                            <p:txEl>
                                              <p:pRg st="1" end="1"/>
                                            </p:txEl>
                                          </p:spTgt>
                                        </p:tgtEl>
                                        <p:attrNameLst>
                                          <p:attrName>style.color</p:attrName>
                                        </p:attrNameLst>
                                      </p:cBhvr>
                                      <p:to>
                                        <p:clrVal>
                                          <a:schemeClr val="accent2"/>
                                        </p:clrVal>
                                      </p:to>
                                    </p:set>
                                    <p:set>
                                      <p:cBhvr>
                                        <p:cTn id="7" dur="500" fill="hold"/>
                                        <p:tgtEl>
                                          <p:spTgt spid="28675">
                                            <p:txEl>
                                              <p:pRg st="1" end="1"/>
                                            </p:txEl>
                                          </p:spTgt>
                                        </p:tgtEl>
                                        <p:attrNameLst>
                                          <p:attrName>fillcolor</p:attrName>
                                        </p:attrNameLst>
                                      </p:cBhvr>
                                      <p:to>
                                        <p:clrVal>
                                          <a:schemeClr val="accent2"/>
                                        </p:clrVal>
                                      </p:to>
                                    </p:set>
                                    <p:set>
                                      <p:cBhvr>
                                        <p:cTn id="8" dur="500" fill="hold"/>
                                        <p:tgtEl>
                                          <p:spTgt spid="28675">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28675">
                                            <p:txEl>
                                              <p:pRg st="3" end="3"/>
                                            </p:txEl>
                                          </p:spTgt>
                                        </p:tgtEl>
                                        <p:attrNameLst>
                                          <p:attrName>style.color</p:attrName>
                                        </p:attrNameLst>
                                      </p:cBhvr>
                                      <p:to>
                                        <p:clrVal>
                                          <a:schemeClr val="accent2"/>
                                        </p:clrVal>
                                      </p:to>
                                    </p:set>
                                    <p:set>
                                      <p:cBhvr>
                                        <p:cTn id="13" dur="500" fill="hold"/>
                                        <p:tgtEl>
                                          <p:spTgt spid="28675">
                                            <p:txEl>
                                              <p:pRg st="3" end="3"/>
                                            </p:txEl>
                                          </p:spTgt>
                                        </p:tgtEl>
                                        <p:attrNameLst>
                                          <p:attrName>fillcolor</p:attrName>
                                        </p:attrNameLst>
                                      </p:cBhvr>
                                      <p:to>
                                        <p:clrVal>
                                          <a:schemeClr val="accent2"/>
                                        </p:clrVal>
                                      </p:to>
                                    </p:set>
                                    <p:set>
                                      <p:cBhvr>
                                        <p:cTn id="14" dur="500" fill="hold"/>
                                        <p:tgtEl>
                                          <p:spTgt spid="2867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What is the Value of CAAS Accreditation?</a:t>
            </a:r>
          </a:p>
        </p:txBody>
      </p:sp>
      <p:sp>
        <p:nvSpPr>
          <p:cNvPr id="29699" name="Rectangle 3"/>
          <p:cNvSpPr>
            <a:spLocks noGrp="1" noChangeArrowheads="1"/>
          </p:cNvSpPr>
          <p:nvPr>
            <p:ph idx="1"/>
          </p:nvPr>
        </p:nvSpPr>
        <p:spPr/>
        <p:txBody>
          <a:bodyPr/>
          <a:lstStyle/>
          <a:p>
            <a:pPr eaLnBrk="1" hangingPunct="1">
              <a:lnSpc>
                <a:spcPct val="100000"/>
              </a:lnSpc>
            </a:pPr>
            <a:r>
              <a:rPr lang="en-US" dirty="0"/>
              <a:t>Written, documented procedures, systems and reports</a:t>
            </a:r>
          </a:p>
          <a:p>
            <a:pPr eaLnBrk="1" hangingPunct="1">
              <a:lnSpc>
                <a:spcPct val="100000"/>
              </a:lnSpc>
            </a:pPr>
            <a:r>
              <a:rPr lang="en-US" dirty="0"/>
              <a:t>Strong financial accountability</a:t>
            </a:r>
          </a:p>
          <a:p>
            <a:pPr eaLnBrk="1" hangingPunct="1">
              <a:lnSpc>
                <a:spcPct val="100000"/>
              </a:lnSpc>
            </a:pPr>
            <a:r>
              <a:rPr lang="en-US" dirty="0"/>
              <a:t>Proven Medical Director involvement</a:t>
            </a:r>
          </a:p>
          <a:p>
            <a:pPr eaLnBrk="1" hangingPunct="1">
              <a:lnSpc>
                <a:spcPct val="100000"/>
              </a:lnSpc>
            </a:pPr>
            <a:r>
              <a:rPr lang="en-US" dirty="0"/>
              <a:t>Established Performance Improvement programs</a:t>
            </a:r>
          </a:p>
          <a:p>
            <a:pPr eaLnBrk="1" hangingPunct="1">
              <a:lnSpc>
                <a:spcPct val="100000"/>
              </a:lnSpc>
            </a:pPr>
            <a:r>
              <a:rPr lang="en-US" dirty="0"/>
              <a:t>Closely monitored and trended response times</a:t>
            </a:r>
          </a:p>
          <a:p>
            <a:pPr eaLnBrk="1" hangingPunct="1">
              <a:lnSpc>
                <a:spcPct val="100000"/>
              </a:lnSpc>
            </a:pPr>
            <a:r>
              <a:rPr lang="en-US" dirty="0"/>
              <a:t>Systems for recognizing, identifying, resolving, reporting and trending issues as they develop- and preventing future events from occurring</a:t>
            </a:r>
          </a:p>
          <a:p>
            <a:pPr eaLnBrk="1" hangingPunct="1">
              <a:lnSpc>
                <a:spcPct val="100000"/>
              </a:lnSpc>
            </a:pPr>
            <a:r>
              <a:rPr lang="en-US" dirty="0"/>
              <a:t>Documented safety and compliance programs </a:t>
            </a:r>
          </a:p>
          <a:p>
            <a:pPr eaLnBrk="1" hangingPunct="1">
              <a:lnSpc>
                <a:spcPct val="100000"/>
              </a:lnSpc>
            </a:pPr>
            <a:r>
              <a:rPr lang="en-US" dirty="0"/>
              <a:t>Quality fleet and equipment maintenance programs</a:t>
            </a:r>
          </a:p>
          <a:p>
            <a:pPr eaLnBrk="1" hangingPunct="1">
              <a:lnSpc>
                <a:spcPct val="100000"/>
              </a:lnSpc>
            </a:pPr>
            <a:endParaRPr lang="en-US" dirty="0"/>
          </a:p>
          <a:p>
            <a:pPr lvl="1" eaLnBrk="1" hangingPunct="1">
              <a:lnSpc>
                <a:spcPct val="100000"/>
              </a:lnSpc>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t>What is the Value of CAAS Accreditation?</a:t>
            </a:r>
          </a:p>
        </p:txBody>
      </p:sp>
      <p:sp>
        <p:nvSpPr>
          <p:cNvPr id="30723" name="Content Placeholder 2"/>
          <p:cNvSpPr>
            <a:spLocks noGrp="1"/>
          </p:cNvSpPr>
          <p:nvPr>
            <p:ph idx="1"/>
          </p:nvPr>
        </p:nvSpPr>
        <p:spPr/>
        <p:txBody>
          <a:bodyPr/>
          <a:lstStyle/>
          <a:p>
            <a:r>
              <a:rPr lang="en-US" dirty="0"/>
              <a:t>Improved relations with other allied agencies and organizations</a:t>
            </a:r>
          </a:p>
          <a:p>
            <a:r>
              <a:rPr lang="en-US" dirty="0"/>
              <a:t>Attract high caliber employees</a:t>
            </a:r>
          </a:p>
          <a:p>
            <a:r>
              <a:rPr lang="en-US" dirty="0"/>
              <a:t>Enhanced community awareness and involvement</a:t>
            </a:r>
          </a:p>
          <a:p>
            <a:r>
              <a:rPr lang="en-US" dirty="0"/>
              <a:t> RFP/ Contract negotiations </a:t>
            </a:r>
          </a:p>
          <a:p>
            <a:r>
              <a:rPr lang="en-US" dirty="0"/>
              <a:t>Regulatory oversight requirements</a:t>
            </a:r>
          </a:p>
          <a:p>
            <a:pPr>
              <a:buFontTx/>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t>What is the Value of CAAS Accreditation?</a:t>
            </a:r>
          </a:p>
        </p:txBody>
      </p:sp>
      <p:sp>
        <p:nvSpPr>
          <p:cNvPr id="31747" name="Rectangle 3"/>
          <p:cNvSpPr>
            <a:spLocks noGrp="1" noChangeArrowheads="1"/>
          </p:cNvSpPr>
          <p:nvPr>
            <p:ph idx="1"/>
          </p:nvPr>
        </p:nvSpPr>
        <p:spPr/>
        <p:txBody>
          <a:bodyPr/>
          <a:lstStyle/>
          <a:p>
            <a:pPr eaLnBrk="1" hangingPunct="1"/>
            <a:r>
              <a:rPr lang="en-US" sz="2400"/>
              <a:t>Increased Productivity</a:t>
            </a:r>
          </a:p>
          <a:p>
            <a:pPr eaLnBrk="1" hangingPunct="1"/>
            <a:r>
              <a:rPr lang="en-US" sz="2400"/>
              <a:t>Increased Communications</a:t>
            </a:r>
          </a:p>
          <a:p>
            <a:pPr eaLnBrk="1" hangingPunct="1"/>
            <a:r>
              <a:rPr lang="en-US" sz="2400"/>
              <a:t>Improved Financial Performance</a:t>
            </a:r>
          </a:p>
          <a:p>
            <a:pPr eaLnBrk="1" hangingPunct="1"/>
            <a:r>
              <a:rPr lang="en-US" sz="2400"/>
              <a:t>Increased Accountability</a:t>
            </a:r>
          </a:p>
          <a:p>
            <a:pPr eaLnBrk="1" hangingPunct="1"/>
            <a:r>
              <a:rPr lang="en-US" sz="2400"/>
              <a:t>Improved Clinical Performance</a:t>
            </a:r>
          </a:p>
          <a:p>
            <a:pPr eaLnBrk="1" hangingPunct="1"/>
            <a:r>
              <a:rPr lang="en-US" sz="2400"/>
              <a:t>Increased Safety and Performance</a:t>
            </a:r>
          </a:p>
          <a:p>
            <a:pPr eaLnBrk="1" hangingPunct="1"/>
            <a:r>
              <a:rPr lang="en-US" sz="2400"/>
              <a:t>Heightened Community Awareness</a:t>
            </a:r>
          </a:p>
        </p:txBody>
      </p:sp>
      <p:pic>
        <p:nvPicPr>
          <p:cNvPr id="31748" name="Picture 4" descr="C:\Users\sarah\AppData\Local\Microsoft\Windows\Temporary Internet Files\Content.IE5\7N5O721F\MC900432676[1].png"/>
          <p:cNvPicPr>
            <a:picLocks noChangeAspect="1" noChangeArrowheads="1"/>
          </p:cNvPicPr>
          <p:nvPr/>
        </p:nvPicPr>
        <p:blipFill>
          <a:blip r:embed="rId2" cstate="print"/>
          <a:srcRect/>
          <a:stretch>
            <a:fillRect/>
          </a:stretch>
        </p:blipFill>
        <p:spPr bwMode="auto">
          <a:xfrm>
            <a:off x="5943600" y="2438400"/>
            <a:ext cx="2286000" cy="2743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What is the Value of CAAS Accreditation?</a:t>
            </a:r>
          </a:p>
        </p:txBody>
      </p:sp>
      <p:sp>
        <p:nvSpPr>
          <p:cNvPr id="32771" name="Rectangle 3"/>
          <p:cNvSpPr>
            <a:spLocks noGrp="1" noChangeArrowheads="1"/>
          </p:cNvSpPr>
          <p:nvPr>
            <p:ph idx="1"/>
          </p:nvPr>
        </p:nvSpPr>
        <p:spPr/>
        <p:txBody>
          <a:bodyPr/>
          <a:lstStyle/>
          <a:p>
            <a:pPr eaLnBrk="1" hangingPunct="1"/>
            <a:r>
              <a:rPr lang="en-US" sz="2400"/>
              <a:t>Fewer Clinical Errors</a:t>
            </a:r>
          </a:p>
          <a:p>
            <a:pPr eaLnBrk="1" hangingPunct="1"/>
            <a:r>
              <a:rPr lang="en-US" sz="2400"/>
              <a:t>Reduced Risk</a:t>
            </a:r>
          </a:p>
          <a:p>
            <a:pPr eaLnBrk="1" hangingPunct="1"/>
            <a:r>
              <a:rPr lang="en-US" sz="2400"/>
              <a:t>Decreased Liability</a:t>
            </a:r>
          </a:p>
          <a:p>
            <a:pPr eaLnBrk="1" hangingPunct="1"/>
            <a:r>
              <a:rPr lang="en-US" sz="2400"/>
              <a:t>Reduced Loss</a:t>
            </a:r>
          </a:p>
          <a:p>
            <a:pPr eaLnBrk="1" hangingPunct="1"/>
            <a:r>
              <a:rPr lang="en-US" sz="2400"/>
              <a:t>Fewer Insurance Claims</a:t>
            </a:r>
          </a:p>
          <a:p>
            <a:pPr eaLnBrk="1" hangingPunct="1">
              <a:buFontTx/>
              <a:buNone/>
            </a:pPr>
            <a:endParaRPr lang="en-US"/>
          </a:p>
        </p:txBody>
      </p:sp>
      <p:pic>
        <p:nvPicPr>
          <p:cNvPr id="32772" name="Picture 4" descr="C:\Users\sarah\AppData\Local\Microsoft\Windows\Temporary Internet Files\Content.IE5\7N5O721F\MC900432676[1].png"/>
          <p:cNvPicPr>
            <a:picLocks noChangeAspect="1" noChangeArrowheads="1"/>
          </p:cNvPicPr>
          <p:nvPr/>
        </p:nvPicPr>
        <p:blipFill>
          <a:blip r:embed="rId2" cstate="print"/>
          <a:srcRect/>
          <a:stretch>
            <a:fillRect/>
          </a:stretch>
        </p:blipFill>
        <p:spPr bwMode="auto">
          <a:xfrm>
            <a:off x="5943600" y="2286000"/>
            <a:ext cx="2286000" cy="2895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What Cost?</a:t>
            </a:r>
          </a:p>
        </p:txBody>
      </p:sp>
      <p:sp>
        <p:nvSpPr>
          <p:cNvPr id="4" name="Content Placeholder 3"/>
          <p:cNvSpPr>
            <a:spLocks noGrp="1"/>
          </p:cNvSpPr>
          <p:nvPr>
            <p:ph sz="half" idx="1"/>
          </p:nvPr>
        </p:nvSpPr>
        <p:spPr>
          <a:xfrm>
            <a:off x="533400" y="1981200"/>
            <a:ext cx="4114800" cy="4114800"/>
          </a:xfrm>
        </p:spPr>
        <p:txBody>
          <a:bodyPr/>
          <a:lstStyle/>
          <a:p>
            <a:r>
              <a:rPr lang="en-US" dirty="0"/>
              <a:t>Application Fee</a:t>
            </a:r>
          </a:p>
          <a:p>
            <a:pPr lvl="1"/>
            <a:r>
              <a:rPr lang="en-US" dirty="0"/>
              <a:t>Tiered Fee Schedule </a:t>
            </a:r>
          </a:p>
          <a:p>
            <a:pPr lvl="1"/>
            <a:r>
              <a:rPr lang="en-US" dirty="0"/>
              <a:t>Annual Ambulance Transport Volume</a:t>
            </a:r>
          </a:p>
          <a:p>
            <a:pPr marL="457200" lvl="1" indent="0">
              <a:buNone/>
            </a:pPr>
            <a:endParaRPr lang="en-US" sz="1800" dirty="0"/>
          </a:p>
          <a:p>
            <a:pPr marL="457200" lvl="1" indent="0">
              <a:buNone/>
            </a:pPr>
            <a:r>
              <a:rPr lang="en-US" sz="1800" dirty="0"/>
              <a:t>Small= 1- 4,999  	      $3,500</a:t>
            </a:r>
          </a:p>
          <a:p>
            <a:pPr marL="457200" lvl="1" indent="0">
              <a:buNone/>
            </a:pPr>
            <a:r>
              <a:rPr lang="en-US" sz="1800" dirty="0"/>
              <a:t>Medium- 5,000-19,999      $7,500</a:t>
            </a:r>
          </a:p>
          <a:p>
            <a:pPr marL="457200" lvl="1" indent="0">
              <a:buNone/>
            </a:pPr>
            <a:r>
              <a:rPr lang="en-US" sz="1800" dirty="0"/>
              <a:t>Large= 20,000 or more     $10,000</a:t>
            </a:r>
          </a:p>
          <a:p>
            <a:pPr marL="457200" lvl="1" indent="0">
              <a:buNone/>
            </a:pPr>
            <a:endParaRPr lang="en-US" sz="1600" dirty="0"/>
          </a:p>
        </p:txBody>
      </p:sp>
      <p:sp>
        <p:nvSpPr>
          <p:cNvPr id="5" name="Content Placeholder 4"/>
          <p:cNvSpPr>
            <a:spLocks noGrp="1"/>
          </p:cNvSpPr>
          <p:nvPr>
            <p:ph sz="half" idx="2"/>
          </p:nvPr>
        </p:nvSpPr>
        <p:spPr>
          <a:xfrm>
            <a:off x="4495800" y="1981200"/>
            <a:ext cx="4267200" cy="4114800"/>
          </a:xfrm>
        </p:spPr>
        <p:txBody>
          <a:bodyPr/>
          <a:lstStyle/>
          <a:p>
            <a:r>
              <a:rPr lang="en-US" dirty="0"/>
              <a:t>Reviewer Expenses</a:t>
            </a:r>
          </a:p>
          <a:p>
            <a:pPr lvl="1"/>
            <a:r>
              <a:rPr lang="en-US" dirty="0"/>
              <a:t>Actual Travel Expenses</a:t>
            </a:r>
          </a:p>
          <a:p>
            <a:pPr lvl="1"/>
            <a:r>
              <a:rPr lang="en-US" dirty="0"/>
              <a:t>Honorarium </a:t>
            </a:r>
          </a:p>
          <a:p>
            <a:pPr marL="457200" lvl="1" indent="0">
              <a:buNone/>
            </a:pPr>
            <a:r>
              <a:rPr lang="en-US" sz="1800" dirty="0"/>
              <a:t>Average total cost is $2,800 per reviewer </a:t>
            </a:r>
          </a:p>
          <a:p>
            <a:pPr marL="457200" lvl="1" indent="0">
              <a:buNone/>
            </a:pPr>
            <a:r>
              <a:rPr lang="en-US" sz="1800" dirty="0"/>
              <a:t>Minimum of $5000 deposit required</a:t>
            </a:r>
          </a:p>
          <a:p>
            <a:pPr marL="457200" lvl="1" indent="0">
              <a:buNone/>
            </a:pPr>
            <a:endParaRPr lang="en-US" dirty="0"/>
          </a:p>
        </p:txBody>
      </p:sp>
    </p:spTree>
    <p:extLst>
      <p:ext uri="{BB962C8B-B14F-4D97-AF65-F5344CB8AC3E}">
        <p14:creationId xmlns:p14="http://schemas.microsoft.com/office/powerpoint/2010/main" val="88887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t>How Can My Agency Justify the Expense?</a:t>
            </a:r>
          </a:p>
        </p:txBody>
      </p:sp>
      <p:sp>
        <p:nvSpPr>
          <p:cNvPr id="35843" name="Rectangle 3"/>
          <p:cNvSpPr>
            <a:spLocks noGrp="1" noChangeArrowheads="1"/>
          </p:cNvSpPr>
          <p:nvPr>
            <p:ph type="body" sz="half" idx="1"/>
          </p:nvPr>
        </p:nvSpPr>
        <p:spPr/>
        <p:txBody>
          <a:bodyPr/>
          <a:lstStyle/>
          <a:p>
            <a:pPr algn="ctr" eaLnBrk="1" hangingPunct="1">
              <a:buFontTx/>
              <a:buNone/>
            </a:pPr>
            <a:r>
              <a:rPr lang="en-US" sz="2400"/>
              <a:t>Increased</a:t>
            </a:r>
          </a:p>
          <a:p>
            <a:pPr algn="ctr" eaLnBrk="1" hangingPunct="1">
              <a:buFontTx/>
              <a:buNone/>
            </a:pPr>
            <a:r>
              <a:rPr lang="en-US" sz="2400"/>
              <a:t>efficiency and productivity </a:t>
            </a:r>
          </a:p>
          <a:p>
            <a:pPr algn="ctr" eaLnBrk="1" hangingPunct="1">
              <a:buFontTx/>
              <a:buNone/>
            </a:pPr>
            <a:r>
              <a:rPr lang="en-US" i="1"/>
              <a:t>plus</a:t>
            </a:r>
          </a:p>
          <a:p>
            <a:pPr algn="ctr" eaLnBrk="1" hangingPunct="1">
              <a:buFontTx/>
              <a:buNone/>
            </a:pPr>
            <a:r>
              <a:rPr lang="en-US" sz="2400"/>
              <a:t>reduced risk and liability</a:t>
            </a:r>
          </a:p>
          <a:p>
            <a:pPr algn="ctr" eaLnBrk="1" hangingPunct="1">
              <a:buFontTx/>
              <a:buNone/>
            </a:pPr>
            <a:r>
              <a:rPr lang="en-US" i="1"/>
              <a:t>equals</a:t>
            </a:r>
          </a:p>
          <a:p>
            <a:pPr algn="ctr" eaLnBrk="1" hangingPunct="1">
              <a:buFontTx/>
              <a:buNone/>
            </a:pPr>
            <a:endParaRPr lang="en-US" i="1"/>
          </a:p>
          <a:p>
            <a:pPr algn="ctr" eaLnBrk="1" hangingPunct="1">
              <a:buFontTx/>
              <a:buNone/>
            </a:pPr>
            <a:r>
              <a:rPr lang="en-US" sz="2400"/>
              <a:t>SAVED DOLLARS </a:t>
            </a:r>
          </a:p>
        </p:txBody>
      </p:sp>
      <p:pic>
        <p:nvPicPr>
          <p:cNvPr id="35844" name="Picture 4" descr="MPj04306540000[1]"/>
          <p:cNvPicPr>
            <a:picLocks noGrp="1" noChangeAspect="1" noChangeArrowheads="1"/>
          </p:cNvPicPr>
          <p:nvPr>
            <p:ph sz="half" idx="2"/>
          </p:nvPr>
        </p:nvPicPr>
        <p:blipFill>
          <a:blip r:embed="rId2" cstate="print"/>
          <a:srcRect/>
          <a:stretch>
            <a:fillRect/>
          </a:stretch>
        </p:blipFill>
        <p:spPr>
          <a:xfrm>
            <a:off x="4724400" y="2133600"/>
            <a:ext cx="3925888" cy="33528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CAAS- Beyond the EMS Community</a:t>
            </a:r>
          </a:p>
        </p:txBody>
      </p:sp>
      <p:sp>
        <p:nvSpPr>
          <p:cNvPr id="36867" name="Rectangle 3"/>
          <p:cNvSpPr>
            <a:spLocks noGrp="1" noChangeArrowheads="1"/>
          </p:cNvSpPr>
          <p:nvPr>
            <p:ph idx="1"/>
          </p:nvPr>
        </p:nvSpPr>
        <p:spPr/>
        <p:txBody>
          <a:bodyPr/>
          <a:lstStyle/>
          <a:p>
            <a:pPr eaLnBrk="1" hangingPunct="1">
              <a:buFontTx/>
              <a:buNone/>
            </a:pPr>
            <a:endParaRPr lang="en-US"/>
          </a:p>
          <a:p>
            <a:pPr eaLnBrk="1" hangingPunct="1"/>
            <a:endParaRPr lang="en-US"/>
          </a:p>
          <a:p>
            <a:pPr algn="ctr" eaLnBrk="1" hangingPunct="1">
              <a:buFontTx/>
              <a:buNone/>
            </a:pPr>
            <a:r>
              <a:rPr lang="en-US" sz="3200" i="1"/>
              <a:t>Does CAAS Accreditation matter </a:t>
            </a:r>
          </a:p>
          <a:p>
            <a:pPr algn="ctr" eaLnBrk="1" hangingPunct="1">
              <a:buFontTx/>
              <a:buNone/>
            </a:pPr>
            <a:r>
              <a:rPr lang="en-US" sz="3200" i="1"/>
              <a:t>to anyone other than EMS?</a:t>
            </a:r>
          </a:p>
          <a:p>
            <a:pPr eaLnBrk="1" hangingPunct="1"/>
            <a:endParaRPr lang="en-US"/>
          </a:p>
          <a:p>
            <a:pPr eaLnBrk="1" hangingPunct="1"/>
            <a:endParaRPr lang="en-US"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CAAS- Beyond the EMS Community</a:t>
            </a:r>
          </a:p>
        </p:txBody>
      </p:sp>
      <p:sp>
        <p:nvSpPr>
          <p:cNvPr id="17411" name="Rectangle 3"/>
          <p:cNvSpPr>
            <a:spLocks noGrp="1" noChangeArrowheads="1"/>
          </p:cNvSpPr>
          <p:nvPr>
            <p:ph type="body" idx="1"/>
          </p:nvPr>
        </p:nvSpPr>
        <p:spPr>
          <a:xfrm>
            <a:off x="533400" y="1676400"/>
            <a:ext cx="8458200" cy="4419600"/>
          </a:xfrm>
        </p:spPr>
        <p:txBody>
          <a:bodyPr/>
          <a:lstStyle/>
          <a:p>
            <a:pPr algn="ctr" eaLnBrk="1" hangingPunct="1">
              <a:lnSpc>
                <a:spcPct val="90000"/>
              </a:lnSpc>
              <a:buFontTx/>
              <a:buNone/>
            </a:pPr>
            <a:r>
              <a:rPr lang="en-US" b="1" dirty="0">
                <a:solidFill>
                  <a:srgbClr val="055A8D"/>
                </a:solidFill>
              </a:rPr>
              <a:t>State EMS Rules Regarding Accreditation</a:t>
            </a:r>
          </a:p>
          <a:p>
            <a:pPr algn="ctr" eaLnBrk="1" hangingPunct="1">
              <a:lnSpc>
                <a:spcPct val="90000"/>
              </a:lnSpc>
              <a:buFontTx/>
              <a:buNone/>
            </a:pPr>
            <a:endParaRPr lang="en-US" sz="1800" b="1" dirty="0">
              <a:solidFill>
                <a:srgbClr val="055A8D"/>
              </a:solidFill>
            </a:endParaRPr>
          </a:p>
          <a:p>
            <a:pPr algn="ctr" eaLnBrk="1" hangingPunct="1">
              <a:lnSpc>
                <a:spcPct val="90000"/>
              </a:lnSpc>
              <a:buFontTx/>
              <a:buNone/>
            </a:pPr>
            <a:r>
              <a:rPr lang="en-US" sz="1800" dirty="0"/>
              <a:t>Currently 10 US States have already enacted legislation that recognizes </a:t>
            </a:r>
          </a:p>
          <a:p>
            <a:pPr lvl="1" eaLnBrk="1" hangingPunct="1">
              <a:lnSpc>
                <a:spcPct val="90000"/>
              </a:lnSpc>
              <a:buFontTx/>
              <a:buNone/>
            </a:pPr>
            <a:r>
              <a:rPr lang="en-US" sz="1800" dirty="0"/>
              <a:t>CAAS accreditation.</a:t>
            </a:r>
          </a:p>
          <a:p>
            <a:pPr lvl="1" eaLnBrk="1" hangingPunct="1">
              <a:lnSpc>
                <a:spcPct val="90000"/>
              </a:lnSpc>
              <a:buFontTx/>
              <a:buNone/>
            </a:pPr>
            <a:endParaRPr lang="en-US" sz="1800" b="1" dirty="0"/>
          </a:p>
          <a:p>
            <a:pPr lvl="1" eaLnBrk="1" hangingPunct="1">
              <a:lnSpc>
                <a:spcPct val="90000"/>
              </a:lnSpc>
            </a:pPr>
            <a:r>
              <a:rPr lang="en-US" sz="1800" dirty="0"/>
              <a:t>Recognizes that CAAS accredited services exceed state requirements and/or standards</a:t>
            </a:r>
          </a:p>
          <a:p>
            <a:pPr lvl="1" eaLnBrk="1" hangingPunct="1">
              <a:lnSpc>
                <a:spcPct val="90000"/>
              </a:lnSpc>
            </a:pPr>
            <a:r>
              <a:rPr lang="en-US" sz="1800" dirty="0"/>
              <a:t>Allows accredited agencies to bypass some or all components of the state licensing or inspection process.</a:t>
            </a:r>
          </a:p>
          <a:p>
            <a:pPr lvl="1" eaLnBrk="1" hangingPunct="1">
              <a:lnSpc>
                <a:spcPct val="90000"/>
              </a:lnSpc>
            </a:pPr>
            <a:r>
              <a:rPr lang="en-US" sz="1800" dirty="0"/>
              <a:t>10 other states are currently reviewing the CAAS standards for consideration.</a:t>
            </a:r>
          </a:p>
          <a:p>
            <a:pPr lvl="1" eaLnBrk="1" hangingPunct="1">
              <a:lnSpc>
                <a:spcPct val="90000"/>
              </a:lnSpc>
              <a:buFontTx/>
              <a:buNone/>
            </a:pPr>
            <a:endParaRPr lang="en-US" sz="1800" dirty="0"/>
          </a:p>
          <a:p>
            <a:pPr lvl="1" eaLnBrk="1" hangingPunct="1">
              <a:lnSpc>
                <a:spcPct val="90000"/>
              </a:lnSpc>
              <a:buFontTx/>
              <a:buNone/>
            </a:pP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t>Accreditation Seminar</a:t>
            </a:r>
          </a:p>
        </p:txBody>
      </p:sp>
      <p:sp>
        <p:nvSpPr>
          <p:cNvPr id="5123" name="Rectangle 3"/>
          <p:cNvSpPr>
            <a:spLocks noGrp="1" noChangeArrowheads="1"/>
          </p:cNvSpPr>
          <p:nvPr>
            <p:ph idx="1"/>
          </p:nvPr>
        </p:nvSpPr>
        <p:spPr/>
        <p:txBody>
          <a:bodyPr/>
          <a:lstStyle/>
          <a:p>
            <a:pPr eaLnBrk="1" hangingPunct="1">
              <a:buFontTx/>
              <a:buNone/>
            </a:pPr>
            <a:endParaRPr lang="en-US" sz="3600" dirty="0"/>
          </a:p>
        </p:txBody>
      </p:sp>
      <p:pic>
        <p:nvPicPr>
          <p:cNvPr id="5124" name="Picture 3" descr="MP900443152.JPG"/>
          <p:cNvPicPr>
            <a:picLocks noChangeAspect="1"/>
          </p:cNvPicPr>
          <p:nvPr/>
        </p:nvPicPr>
        <p:blipFill>
          <a:blip r:embed="rId3" cstate="print"/>
          <a:srcRect/>
          <a:stretch>
            <a:fillRect/>
          </a:stretch>
        </p:blipFill>
        <p:spPr bwMode="auto">
          <a:xfrm>
            <a:off x="914400" y="1706563"/>
            <a:ext cx="7396163" cy="4489450"/>
          </a:xfrm>
          <a:prstGeom prst="rect">
            <a:avLst/>
          </a:prstGeom>
          <a:noFill/>
          <a:ln w="25400" cap="sq" cmpd="sng">
            <a:solidFill>
              <a:schemeClr val="tx2">
                <a:lumMod val="95000"/>
                <a:lumOff val="5000"/>
              </a:schemeClr>
            </a:solidFill>
            <a:miter lim="800000"/>
            <a:headEnd/>
            <a:tailEnd/>
          </a:ln>
        </p:spPr>
      </p:pic>
      <p:sp>
        <p:nvSpPr>
          <p:cNvPr id="5125" name="TextBox 4"/>
          <p:cNvSpPr txBox="1">
            <a:spLocks noChangeArrowheads="1"/>
          </p:cNvSpPr>
          <p:nvPr/>
        </p:nvSpPr>
        <p:spPr bwMode="auto">
          <a:xfrm>
            <a:off x="1219200" y="2819400"/>
            <a:ext cx="4953000" cy="923925"/>
          </a:xfrm>
          <a:prstGeom prst="rect">
            <a:avLst/>
          </a:prstGeom>
          <a:noFill/>
          <a:ln w="9525">
            <a:noFill/>
            <a:miter lim="800000"/>
            <a:headEnd/>
            <a:tailEnd/>
          </a:ln>
        </p:spPr>
        <p:txBody>
          <a:bodyPr>
            <a:spAutoFit/>
          </a:bodyPr>
          <a:lstStyle/>
          <a:p>
            <a:pPr eaLnBrk="0" hangingPunct="0"/>
            <a:r>
              <a:rPr lang="en-US" sz="5400">
                <a:solidFill>
                  <a:schemeClr val="bg1"/>
                </a:solidFill>
                <a:latin typeface="Segoe Print" pitchFamily="2" charset="0"/>
                <a:cs typeface="Osaka"/>
              </a:rPr>
              <a:t>Introductions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t>CAAS- Beyond the EMS Community</a:t>
            </a:r>
          </a:p>
        </p:txBody>
      </p:sp>
      <p:sp>
        <p:nvSpPr>
          <p:cNvPr id="38915" name="Rectangle 3"/>
          <p:cNvSpPr>
            <a:spLocks noGrp="1" noChangeArrowheads="1"/>
          </p:cNvSpPr>
          <p:nvPr>
            <p:ph idx="1"/>
          </p:nvPr>
        </p:nvSpPr>
        <p:spPr/>
        <p:txBody>
          <a:bodyPr/>
          <a:lstStyle/>
          <a:p>
            <a:pPr algn="ctr" eaLnBrk="1" hangingPunct="1">
              <a:buFontTx/>
              <a:buNone/>
            </a:pPr>
            <a:r>
              <a:rPr lang="en-US" b="1" dirty="0">
                <a:solidFill>
                  <a:srgbClr val="055A8D"/>
                </a:solidFill>
              </a:rPr>
              <a:t>County and Municipal Regulatory Oversight</a:t>
            </a:r>
            <a:r>
              <a:rPr lang="en-US" dirty="0"/>
              <a:t> </a:t>
            </a:r>
          </a:p>
          <a:p>
            <a:pPr eaLnBrk="1" hangingPunct="1"/>
            <a:r>
              <a:rPr lang="en-US" dirty="0"/>
              <a:t>CAAS accreditation becoming a requirement or highly desired component to Request for Proposal language.</a:t>
            </a:r>
          </a:p>
          <a:p>
            <a:pPr eaLnBrk="1" hangingPunct="1"/>
            <a:r>
              <a:rPr lang="en-US" dirty="0"/>
              <a:t>Many county regulations require accreditation</a:t>
            </a:r>
          </a:p>
          <a:p>
            <a:pPr eaLnBrk="1" hangingPunct="1"/>
            <a:r>
              <a:rPr lang="en-US" dirty="0"/>
              <a:t>Certain cities require CAAS accreditation by city ordinance</a:t>
            </a:r>
          </a:p>
          <a:p>
            <a:pPr eaLnBrk="1" hangingPunct="1"/>
            <a:endParaRPr lang="en-US" dirty="0"/>
          </a:p>
          <a:p>
            <a:pPr eaLnBrk="1" hangingPunct="1"/>
            <a:r>
              <a:rPr lang="en-US" dirty="0"/>
              <a:t>CAAS is actively meeting with County, Municipal and Government officials across the county to increase the awareness of CAAS at the regulatory level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t>CAAS- Beyond the EMS Community</a:t>
            </a:r>
          </a:p>
        </p:txBody>
      </p:sp>
      <p:sp>
        <p:nvSpPr>
          <p:cNvPr id="39939" name="Rectangle 3"/>
          <p:cNvSpPr>
            <a:spLocks noGrp="1" noChangeArrowheads="1"/>
          </p:cNvSpPr>
          <p:nvPr>
            <p:ph idx="1"/>
          </p:nvPr>
        </p:nvSpPr>
        <p:spPr/>
        <p:txBody>
          <a:bodyPr/>
          <a:lstStyle/>
          <a:p>
            <a:pPr algn="ctr" eaLnBrk="1" hangingPunct="1">
              <a:buFontTx/>
              <a:buNone/>
            </a:pPr>
            <a:r>
              <a:rPr lang="en-US" b="1" dirty="0">
                <a:solidFill>
                  <a:srgbClr val="055A8D"/>
                </a:solidFill>
              </a:rPr>
              <a:t>Hospital and Healthcare Facilities</a:t>
            </a:r>
          </a:p>
          <a:p>
            <a:pPr eaLnBrk="1" hangingPunct="1"/>
            <a:r>
              <a:rPr lang="en-US" dirty="0"/>
              <a:t>Have a heightened awareness of accreditation </a:t>
            </a:r>
          </a:p>
          <a:p>
            <a:pPr eaLnBrk="1" hangingPunct="1"/>
            <a:r>
              <a:rPr lang="en-US" dirty="0"/>
              <a:t>Accredit not only their facility but many of the specialty care departments and subsidiaries </a:t>
            </a:r>
          </a:p>
          <a:p>
            <a:pPr eaLnBrk="1" hangingPunct="1"/>
            <a:r>
              <a:rPr lang="en-US" dirty="0"/>
              <a:t>Are being held responsible by Joint Commission for the quality of contracted services </a:t>
            </a:r>
          </a:p>
          <a:p>
            <a:pPr eaLnBrk="1" hangingPunct="1"/>
            <a:endParaRPr lang="en-US" dirty="0"/>
          </a:p>
          <a:p>
            <a:pPr eaLnBrk="1" hangingPunct="1"/>
            <a:r>
              <a:rPr lang="en-US" dirty="0"/>
              <a:t>CAAS works with Joint Commission and large healthcare providers to require or highly encourage contracting with accredited service providers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t>CAAS- Beyond the EMS Community</a:t>
            </a:r>
          </a:p>
        </p:txBody>
      </p:sp>
      <p:sp>
        <p:nvSpPr>
          <p:cNvPr id="40963" name="Rectangle 3"/>
          <p:cNvSpPr>
            <a:spLocks noGrp="1" noChangeArrowheads="1"/>
          </p:cNvSpPr>
          <p:nvPr>
            <p:ph idx="1"/>
          </p:nvPr>
        </p:nvSpPr>
        <p:spPr/>
        <p:txBody>
          <a:bodyPr/>
          <a:lstStyle/>
          <a:p>
            <a:pPr algn="ctr" eaLnBrk="1" hangingPunct="1">
              <a:buFontTx/>
              <a:buNone/>
            </a:pPr>
            <a:r>
              <a:rPr lang="en-US" b="1" dirty="0">
                <a:solidFill>
                  <a:srgbClr val="055A8D"/>
                </a:solidFill>
              </a:rPr>
              <a:t>Your Community</a:t>
            </a:r>
          </a:p>
          <a:p>
            <a:pPr eaLnBrk="1" hangingPunct="1"/>
            <a:r>
              <a:rPr lang="en-US" dirty="0"/>
              <a:t>Preservation of your existing service area</a:t>
            </a:r>
          </a:p>
          <a:p>
            <a:pPr eaLnBrk="1" hangingPunct="1"/>
            <a:r>
              <a:rPr lang="en-US" dirty="0"/>
              <a:t>Citizens want assurance that they are </a:t>
            </a:r>
            <a:r>
              <a:rPr lang="en-US"/>
              <a:t>spending dollars </a:t>
            </a:r>
            <a:r>
              <a:rPr lang="en-US" dirty="0"/>
              <a:t>wisely </a:t>
            </a:r>
          </a:p>
          <a:p>
            <a:pPr eaLnBrk="1" hangingPunct="1"/>
            <a:r>
              <a:rPr lang="en-US" dirty="0"/>
              <a:t>Provide validation to the community that your agency is providing the highest quality service </a:t>
            </a:r>
          </a:p>
          <a:p>
            <a:pPr eaLnBrk="1" hangingPunct="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Steps to Accreditation</a:t>
            </a:r>
          </a:p>
        </p:txBody>
      </p:sp>
      <p:sp>
        <p:nvSpPr>
          <p:cNvPr id="3" name="Content Placeholder 2"/>
          <p:cNvSpPr>
            <a:spLocks noGrp="1"/>
          </p:cNvSpPr>
          <p:nvPr>
            <p:ph idx="1"/>
          </p:nvPr>
        </p:nvSpPr>
        <p:spPr/>
        <p:txBody>
          <a:bodyPr/>
          <a:lstStyle/>
          <a:p>
            <a:r>
              <a:rPr lang="en-US" sz="2400" dirty="0"/>
              <a:t>Self assessment</a:t>
            </a:r>
          </a:p>
          <a:p>
            <a:r>
              <a:rPr lang="en-US" sz="2400" dirty="0"/>
              <a:t>Application and documentation submission</a:t>
            </a:r>
          </a:p>
          <a:p>
            <a:r>
              <a:rPr lang="en-US" sz="2400" dirty="0"/>
              <a:t>Off site review and report</a:t>
            </a:r>
          </a:p>
          <a:p>
            <a:r>
              <a:rPr lang="en-US" sz="2400" dirty="0"/>
              <a:t>On site review and report</a:t>
            </a:r>
          </a:p>
          <a:p>
            <a:r>
              <a:rPr lang="en-US" sz="2400" dirty="0"/>
              <a:t>Presentation to the Panel of Commissioners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Steps to Accreditation</a:t>
            </a:r>
          </a:p>
        </p:txBody>
      </p:sp>
      <p:sp>
        <p:nvSpPr>
          <p:cNvPr id="3" name="Content Placeholder 2"/>
          <p:cNvSpPr>
            <a:spLocks noGrp="1"/>
          </p:cNvSpPr>
          <p:nvPr>
            <p:ph idx="1"/>
          </p:nvPr>
        </p:nvSpPr>
        <p:spPr/>
        <p:txBody>
          <a:bodyPr/>
          <a:lstStyle/>
          <a:p>
            <a:r>
              <a:rPr lang="en-US" sz="2400" dirty="0"/>
              <a:t>Self assessment</a:t>
            </a:r>
          </a:p>
          <a:p>
            <a:r>
              <a:rPr lang="en-US" sz="2400" dirty="0"/>
              <a:t>Application and documentation submission</a:t>
            </a:r>
          </a:p>
          <a:p>
            <a:r>
              <a:rPr lang="en-US" sz="2400" dirty="0"/>
              <a:t>Off site review and report</a:t>
            </a:r>
          </a:p>
          <a:p>
            <a:r>
              <a:rPr lang="en-US" sz="2400" dirty="0"/>
              <a:t>On site review and report</a:t>
            </a:r>
          </a:p>
          <a:p>
            <a:r>
              <a:rPr lang="en-US" sz="2400" dirty="0"/>
              <a:t>Presentation to the Panel of Commissioners </a:t>
            </a:r>
          </a:p>
        </p:txBody>
      </p:sp>
      <p:sp>
        <p:nvSpPr>
          <p:cNvPr id="4" name="TextBox 3"/>
          <p:cNvSpPr txBox="1"/>
          <p:nvPr/>
        </p:nvSpPr>
        <p:spPr>
          <a:xfrm>
            <a:off x="4419600" y="1981200"/>
            <a:ext cx="4267200" cy="461665"/>
          </a:xfrm>
          <a:prstGeom prst="rect">
            <a:avLst/>
          </a:prstGeom>
          <a:noFill/>
        </p:spPr>
        <p:txBody>
          <a:bodyPr wrap="square" rtlCol="0">
            <a:spAutoFit/>
          </a:bodyPr>
          <a:lstStyle/>
          <a:p>
            <a:r>
              <a:rPr lang="en-US" dirty="0">
                <a:solidFill>
                  <a:srgbClr val="FF0000"/>
                </a:solidFill>
                <a:latin typeface="+mn-lt"/>
              </a:rPr>
              <a:t>Accounts for 85% of the work!</a:t>
            </a:r>
          </a:p>
        </p:txBody>
      </p:sp>
      <p:sp>
        <p:nvSpPr>
          <p:cNvPr id="5" name="Left Arrow 4"/>
          <p:cNvSpPr/>
          <p:nvPr/>
        </p:nvSpPr>
        <p:spPr bwMode="auto">
          <a:xfrm>
            <a:off x="3352800" y="1981200"/>
            <a:ext cx="1066800" cy="4572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pitchFamily="82" charset="0"/>
              <a:ea typeface="Osaka" pitchFamily="115"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2400" dirty="0"/>
              <a:t>Pre-Application and Self Assessment</a:t>
            </a:r>
            <a:br>
              <a:rPr lang="en-US" sz="1600" dirty="0"/>
            </a:br>
            <a:endParaRPr lang="en-US" sz="1200" dirty="0"/>
          </a:p>
        </p:txBody>
      </p:sp>
      <p:sp>
        <p:nvSpPr>
          <p:cNvPr id="4" name="Text Placeholder 3"/>
          <p:cNvSpPr>
            <a:spLocks noGrp="1"/>
          </p:cNvSpPr>
          <p:nvPr>
            <p:ph type="body" idx="1"/>
          </p:nvPr>
        </p:nvSpPr>
        <p:spPr/>
        <p:txBody>
          <a:bodyPr/>
          <a:lstStyle/>
          <a:p>
            <a:r>
              <a:rPr lang="en-US" dirty="0"/>
              <a:t>It’s Time to Assess…</a:t>
            </a:r>
          </a:p>
        </p:txBody>
      </p:sp>
      <p:sp>
        <p:nvSpPr>
          <p:cNvPr id="5" name="Content Placeholder 4"/>
          <p:cNvSpPr>
            <a:spLocks noGrp="1"/>
          </p:cNvSpPr>
          <p:nvPr>
            <p:ph sz="half" idx="2"/>
          </p:nvPr>
        </p:nvSpPr>
        <p:spPr/>
        <p:txBody>
          <a:bodyPr/>
          <a:lstStyle/>
          <a:p>
            <a:r>
              <a:rPr lang="en-US" dirty="0"/>
              <a:t>Your motivations</a:t>
            </a:r>
          </a:p>
          <a:p>
            <a:r>
              <a:rPr lang="en-US" dirty="0"/>
              <a:t>Your people</a:t>
            </a:r>
          </a:p>
          <a:p>
            <a:r>
              <a:rPr lang="en-US" dirty="0"/>
              <a:t>Your culture</a:t>
            </a:r>
          </a:p>
          <a:p>
            <a:r>
              <a:rPr lang="en-US" dirty="0"/>
              <a:t>Your procedures </a:t>
            </a:r>
          </a:p>
          <a:p>
            <a:endParaRPr lang="en-US" dirty="0"/>
          </a:p>
        </p:txBody>
      </p:sp>
      <p:sp>
        <p:nvSpPr>
          <p:cNvPr id="6" name="Text Placeholder 5"/>
          <p:cNvSpPr>
            <a:spLocks noGrp="1"/>
          </p:cNvSpPr>
          <p:nvPr>
            <p:ph type="body" sz="quarter" idx="3"/>
          </p:nvPr>
        </p:nvSpPr>
        <p:spPr/>
        <p:txBody>
          <a:bodyPr/>
          <a:lstStyle/>
          <a:p>
            <a:endParaRPr lang="en-US"/>
          </a:p>
        </p:txBody>
      </p:sp>
      <p:pic>
        <p:nvPicPr>
          <p:cNvPr id="8" name="Content Placeholder 4" descr="change.jpg"/>
          <p:cNvPicPr>
            <a:picLocks noGrp="1" noChangeAspect="1"/>
          </p:cNvPicPr>
          <p:nvPr>
            <p:ph sz="quarter" idx="4"/>
          </p:nvPr>
        </p:nvPicPr>
        <p:blipFill>
          <a:blip r:embed="rId3" cstate="print"/>
          <a:stretch>
            <a:fillRect/>
          </a:stretch>
        </p:blipFill>
        <p:spPr>
          <a:xfrm>
            <a:off x="4305086" y="1828800"/>
            <a:ext cx="4384889" cy="292143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Self-Assessment</a:t>
            </a:r>
            <a:br>
              <a:rPr lang="en-US" dirty="0"/>
            </a:br>
            <a:r>
              <a:rPr lang="en-US" dirty="0"/>
              <a:t>Evaluate Your Intentions</a:t>
            </a:r>
          </a:p>
        </p:txBody>
      </p:sp>
      <p:sp>
        <p:nvSpPr>
          <p:cNvPr id="5123" name="Rectangle 3"/>
          <p:cNvSpPr>
            <a:spLocks noGrp="1" noChangeArrowheads="1"/>
          </p:cNvSpPr>
          <p:nvPr>
            <p:ph type="body" idx="1"/>
          </p:nvPr>
        </p:nvSpPr>
        <p:spPr/>
        <p:txBody>
          <a:bodyPr/>
          <a:lstStyle/>
          <a:p>
            <a:pPr eaLnBrk="1" hangingPunct="1">
              <a:buFontTx/>
              <a:buNone/>
            </a:pPr>
            <a:r>
              <a:rPr lang="en-US" sz="3600"/>
              <a:t>Why Are You Seeking Accreditation?</a:t>
            </a:r>
          </a:p>
          <a:p>
            <a:pPr eaLnBrk="1" hangingPunct="1">
              <a:buFontTx/>
              <a:buNone/>
            </a:pPr>
            <a:endParaRPr lang="en-US" sz="3600"/>
          </a:p>
          <a:p>
            <a:pPr eaLnBrk="1" hangingPunct="1">
              <a:buFontTx/>
              <a:buNone/>
            </a:pPr>
            <a:r>
              <a:rPr lang="en-US" sz="3600"/>
              <a:t>Internal or External Motivators?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20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t>Good Reasons to Seek Accreditation</a:t>
            </a:r>
          </a:p>
        </p:txBody>
      </p:sp>
      <p:sp>
        <p:nvSpPr>
          <p:cNvPr id="16389" name="Rectangle 5"/>
          <p:cNvSpPr>
            <a:spLocks noGrp="1" noChangeArrowheads="1"/>
          </p:cNvSpPr>
          <p:nvPr>
            <p:ph type="body" idx="1"/>
          </p:nvPr>
        </p:nvSpPr>
        <p:spPr>
          <a:xfrm>
            <a:off x="381000" y="1752600"/>
            <a:ext cx="8229600" cy="4114800"/>
          </a:xfrm>
        </p:spPr>
        <p:txBody>
          <a:bodyPr/>
          <a:lstStyle/>
          <a:p>
            <a:pPr eaLnBrk="1" hangingPunct="1"/>
            <a:r>
              <a:rPr lang="en-US" dirty="0"/>
              <a:t>Establish a quality performance improvement program</a:t>
            </a:r>
          </a:p>
          <a:p>
            <a:pPr eaLnBrk="1" hangingPunct="1"/>
            <a:r>
              <a:rPr lang="en-US" dirty="0"/>
              <a:t>Attract and Motivate Superior Staff</a:t>
            </a:r>
          </a:p>
          <a:p>
            <a:pPr eaLnBrk="1" hangingPunct="1"/>
            <a:r>
              <a:rPr lang="en-US" dirty="0"/>
              <a:t>Provide Highest Quality Patient Care</a:t>
            </a:r>
          </a:p>
          <a:p>
            <a:pPr eaLnBrk="1" hangingPunct="1"/>
            <a:r>
              <a:rPr lang="en-US" dirty="0"/>
              <a:t>Improve Risk Management and to Reduce Liability Exposures</a:t>
            </a:r>
          </a:p>
          <a:p>
            <a:pPr eaLnBrk="1" hangingPunct="1"/>
            <a:r>
              <a:rPr lang="en-US" dirty="0"/>
              <a:t>Become a More Efficient and Better Run Organization</a:t>
            </a:r>
          </a:p>
          <a:p>
            <a:pPr eaLnBrk="1" hangingPunct="1"/>
            <a:r>
              <a:rPr lang="en-US" dirty="0"/>
              <a:t>Become Recognized as a Leader in the Industry</a:t>
            </a:r>
          </a:p>
          <a:p>
            <a:pPr eaLnBrk="1" hangingPunct="1"/>
            <a:r>
              <a:rPr lang="en-US" dirty="0"/>
              <a:t>Improve Marketing Potential</a:t>
            </a:r>
          </a:p>
          <a:p>
            <a:pPr eaLnBrk="1" hangingPunct="1"/>
            <a:r>
              <a:rPr lang="en-US" dirty="0"/>
              <a:t>Improve Insurance Claims and Rates</a:t>
            </a:r>
          </a:p>
          <a:p>
            <a:pPr eaLnBrk="1" hangingPunct="1"/>
            <a:r>
              <a:rPr lang="en-US" dirty="0"/>
              <a:t>Improve Community Relations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fade">
                                      <p:cBhvr>
                                        <p:cTn id="10" dur="2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Good Reasons to Seek Accreditation</a:t>
            </a:r>
          </a:p>
        </p:txBody>
      </p:sp>
      <p:sp>
        <p:nvSpPr>
          <p:cNvPr id="6147" name="Rectangle 3"/>
          <p:cNvSpPr>
            <a:spLocks noGrp="1" noChangeArrowheads="1"/>
          </p:cNvSpPr>
          <p:nvPr>
            <p:ph type="body" idx="1"/>
          </p:nvPr>
        </p:nvSpPr>
        <p:spPr>
          <a:xfrm>
            <a:off x="457200" y="1905000"/>
            <a:ext cx="8229600" cy="4114800"/>
          </a:xfrm>
        </p:spPr>
        <p:txBody>
          <a:bodyPr/>
          <a:lstStyle/>
          <a:p>
            <a:pPr eaLnBrk="1" hangingPunct="1"/>
            <a:r>
              <a:rPr lang="en-US"/>
              <a:t>To Ensure That Your Agency Is Fully Accountable to:</a:t>
            </a:r>
          </a:p>
          <a:p>
            <a:pPr lvl="1" eaLnBrk="1" hangingPunct="1"/>
            <a:r>
              <a:rPr lang="en-US"/>
              <a:t>Federal, State &amp; Local Laws &amp; Regulations</a:t>
            </a:r>
          </a:p>
          <a:p>
            <a:pPr lvl="1" eaLnBrk="1" hangingPunct="1"/>
            <a:r>
              <a:rPr lang="en-US"/>
              <a:t>Regulatory Oversight Agencies</a:t>
            </a:r>
          </a:p>
          <a:p>
            <a:pPr lvl="1" eaLnBrk="1" hangingPunct="1"/>
            <a:r>
              <a:rPr lang="en-US"/>
              <a:t>Medicare, Medicaid &amp; Private Insurance Carriers</a:t>
            </a:r>
          </a:p>
          <a:p>
            <a:pPr lvl="1" eaLnBrk="1" hangingPunct="1"/>
            <a:r>
              <a:rPr lang="en-US"/>
              <a:t>Patients &amp; Clients </a:t>
            </a:r>
          </a:p>
          <a:p>
            <a:pPr lvl="1" eaLnBrk="1" hangingPunct="1"/>
            <a:r>
              <a:rPr lang="en-US"/>
              <a:t>Medical Community</a:t>
            </a:r>
          </a:p>
          <a:p>
            <a:pPr eaLnBrk="1" hangingPunct="1"/>
            <a:r>
              <a:rPr lang="en-US"/>
              <a:t>To Position Your Organization for the Future</a:t>
            </a:r>
          </a:p>
          <a:p>
            <a:pPr lvl="1" eaLnBrk="1" hangingPunct="1"/>
            <a:endParaRPr lang="en-US"/>
          </a:p>
          <a:p>
            <a:pPr eaLnBrk="1" hangingPunct="1"/>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Change</a:t>
            </a:r>
          </a:p>
        </p:txBody>
      </p:sp>
      <p:sp>
        <p:nvSpPr>
          <p:cNvPr id="3" name="Content Placeholder 2"/>
          <p:cNvSpPr>
            <a:spLocks noGrp="1"/>
          </p:cNvSpPr>
          <p:nvPr>
            <p:ph idx="1"/>
          </p:nvPr>
        </p:nvSpPr>
        <p:spPr/>
        <p:txBody>
          <a:bodyPr/>
          <a:lstStyle/>
          <a:p>
            <a:pPr algn="ctr" eaLnBrk="1" hangingPunct="1">
              <a:buFontTx/>
              <a:buNone/>
            </a:pPr>
            <a:r>
              <a:rPr lang="en-US" sz="6000" b="1" i="1" dirty="0"/>
              <a:t>CAAS accreditation is a process, </a:t>
            </a:r>
          </a:p>
          <a:p>
            <a:pPr algn="ctr" eaLnBrk="1" hangingPunct="1">
              <a:buFontTx/>
              <a:buNone/>
            </a:pPr>
            <a:r>
              <a:rPr lang="en-US" sz="6000" b="1" i="1" dirty="0"/>
              <a:t>not a project.</a:t>
            </a:r>
            <a:r>
              <a:rPr lang="en-US" sz="6000" b="1" dirty="0"/>
              <a:t>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737" y="2895600"/>
            <a:ext cx="5144938" cy="3295073"/>
          </a:xfrm>
          <a:prstGeom prst="rect">
            <a:avLst/>
          </a:prstGeom>
          <a:ln>
            <a:solidFill>
              <a:schemeClr val="tx2">
                <a:lumMod val="85000"/>
                <a:lumOff val="15000"/>
              </a:schemeClr>
            </a:solidFill>
          </a:ln>
        </p:spPr>
      </p:pic>
      <p:sp>
        <p:nvSpPr>
          <p:cNvPr id="6146" name="Rectangle 2"/>
          <p:cNvSpPr>
            <a:spLocks noGrp="1" noChangeArrowheads="1"/>
          </p:cNvSpPr>
          <p:nvPr>
            <p:ph type="title"/>
          </p:nvPr>
        </p:nvSpPr>
        <p:spPr/>
        <p:txBody>
          <a:bodyPr/>
          <a:lstStyle/>
          <a:p>
            <a:pPr eaLnBrk="1" hangingPunct="1"/>
            <a:r>
              <a:rPr lang="en-US"/>
              <a:t>Accreditation Seminar</a:t>
            </a:r>
          </a:p>
        </p:txBody>
      </p:sp>
      <p:sp>
        <p:nvSpPr>
          <p:cNvPr id="6147" name="Rectangle 3"/>
          <p:cNvSpPr>
            <a:spLocks noGrp="1" noChangeArrowheads="1"/>
          </p:cNvSpPr>
          <p:nvPr>
            <p:ph idx="1"/>
          </p:nvPr>
        </p:nvSpPr>
        <p:spPr/>
        <p:txBody>
          <a:bodyPr/>
          <a:lstStyle/>
          <a:p>
            <a:pPr eaLnBrk="1" hangingPunct="1">
              <a:buFontTx/>
              <a:buNone/>
            </a:pPr>
            <a:r>
              <a:rPr lang="en-US" sz="3600" dirty="0"/>
              <a:t>Why Are We Here?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t>Planning For Change</a:t>
            </a:r>
          </a:p>
        </p:txBody>
      </p:sp>
      <p:sp>
        <p:nvSpPr>
          <p:cNvPr id="68611" name="Rectangle 3"/>
          <p:cNvSpPr>
            <a:spLocks noGrp="1" noChangeArrowheads="1"/>
          </p:cNvSpPr>
          <p:nvPr>
            <p:ph type="body" idx="1"/>
          </p:nvPr>
        </p:nvSpPr>
        <p:spPr/>
        <p:txBody>
          <a:bodyPr/>
          <a:lstStyle/>
          <a:p>
            <a:pPr eaLnBrk="1" hangingPunct="1">
              <a:buFontTx/>
              <a:buNone/>
            </a:pPr>
            <a:r>
              <a:rPr lang="en-US" sz="2800" dirty="0"/>
              <a:t>	</a:t>
            </a:r>
          </a:p>
          <a:p>
            <a:pPr eaLnBrk="1" hangingPunct="1">
              <a:buFontTx/>
              <a:buNone/>
            </a:pPr>
            <a:r>
              <a:rPr lang="en-US" sz="2800" dirty="0"/>
              <a:t>	</a:t>
            </a:r>
            <a:r>
              <a:rPr lang="en-US" sz="3200" i="1" dirty="0"/>
              <a:t>It is not necessary to change.  Survival is not mandatory.</a:t>
            </a:r>
          </a:p>
          <a:p>
            <a:pPr eaLnBrk="1" hangingPunct="1">
              <a:buFontTx/>
              <a:buNone/>
            </a:pPr>
            <a:r>
              <a:rPr lang="en-US" sz="2800" dirty="0"/>
              <a:t>					</a:t>
            </a:r>
            <a:r>
              <a:rPr lang="en-US" dirty="0"/>
              <a:t>- W. Edwards </a:t>
            </a:r>
            <a:r>
              <a:rPr lang="en-US" dirty="0" err="1"/>
              <a:t>Demming</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2000"/>
                                        <p:tgtEl>
                                          <p:spTgt spid="686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611"/>
                                        </p:tgtEl>
                                        <p:attrNameLst>
                                          <p:attrName>style.visibility</p:attrName>
                                        </p:attrNameLst>
                                      </p:cBhvr>
                                      <p:to>
                                        <p:strVal val="visible"/>
                                      </p:to>
                                    </p:set>
                                    <p:animEffect transition="in" filter="fade">
                                      <p:cBhvr>
                                        <p:cTn id="10" dur="20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How Do You Want to </a:t>
            </a:r>
            <a:br>
              <a:rPr lang="en-US"/>
            </a:br>
            <a:r>
              <a:rPr lang="en-US"/>
              <a:t>Run Your Business?</a:t>
            </a:r>
          </a:p>
        </p:txBody>
      </p:sp>
      <p:sp>
        <p:nvSpPr>
          <p:cNvPr id="7171" name="Rectangle 3"/>
          <p:cNvSpPr>
            <a:spLocks noGrp="1" noChangeArrowheads="1"/>
          </p:cNvSpPr>
          <p:nvPr>
            <p:ph type="body" sz="half" idx="1"/>
          </p:nvPr>
        </p:nvSpPr>
        <p:spPr/>
        <p:txBody>
          <a:bodyPr/>
          <a:lstStyle/>
          <a:p>
            <a:pPr eaLnBrk="1" hangingPunct="1">
              <a:buFontTx/>
              <a:buNone/>
            </a:pPr>
            <a:r>
              <a:rPr lang="en-US" sz="1800"/>
              <a:t>  </a:t>
            </a:r>
            <a:endParaRPr lang="en-US"/>
          </a:p>
        </p:txBody>
      </p:sp>
      <p:sp>
        <p:nvSpPr>
          <p:cNvPr id="7173" name="Rectangle 7"/>
          <p:cNvSpPr>
            <a:spLocks noChangeArrowheads="1"/>
          </p:cNvSpPr>
          <p:nvPr/>
        </p:nvSpPr>
        <p:spPr bwMode="auto">
          <a:xfrm>
            <a:off x="3581400" y="2057400"/>
            <a:ext cx="2073275" cy="396875"/>
          </a:xfrm>
          <a:prstGeom prst="rect">
            <a:avLst/>
          </a:prstGeom>
          <a:noFill/>
          <a:ln w="9525">
            <a:noFill/>
            <a:miter lim="800000"/>
            <a:headEnd/>
            <a:tailEnd/>
          </a:ln>
        </p:spPr>
        <p:txBody>
          <a:bodyPr wrap="none">
            <a:spAutoFit/>
          </a:bodyPr>
          <a:lstStyle/>
          <a:p>
            <a:pPr eaLnBrk="0" hangingPunct="0"/>
            <a:r>
              <a:rPr lang="en-US" sz="2000">
                <a:latin typeface="Arial" pitchFamily="34" charset="0"/>
                <a:cs typeface="Osaka"/>
              </a:rPr>
              <a:t>Order or Chaos?</a:t>
            </a:r>
          </a:p>
        </p:txBody>
      </p:sp>
      <p:pic>
        <p:nvPicPr>
          <p:cNvPr id="51202" name="Picture 2" descr="https://sp.yimg.com/ib/th?id=HN.608055799101459300&amp;pid=15.1&amp;P=0"/>
          <p:cNvPicPr>
            <a:picLocks noGrp="1" noChangeAspect="1" noChangeArrowheads="1"/>
          </p:cNvPicPr>
          <p:nvPr>
            <p:ph sz="half" idx="2"/>
          </p:nvPr>
        </p:nvPicPr>
        <p:blipFill>
          <a:blip r:embed="rId3" cstate="print"/>
          <a:srcRect/>
          <a:stretch>
            <a:fillRect/>
          </a:stretch>
        </p:blipFill>
        <p:spPr bwMode="auto">
          <a:xfrm>
            <a:off x="3124200" y="2467062"/>
            <a:ext cx="2971800" cy="3668889"/>
          </a:xfrm>
          <a:prstGeom prst="rect">
            <a:avLst/>
          </a:prstGeom>
          <a:noFill/>
          <a:ln>
            <a:solidFill>
              <a:schemeClr val="accent2"/>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How Do You Want to </a:t>
            </a:r>
            <a:br>
              <a:rPr lang="en-US"/>
            </a:br>
            <a:r>
              <a:rPr lang="en-US"/>
              <a:t>Run Your Business?</a:t>
            </a:r>
          </a:p>
        </p:txBody>
      </p:sp>
      <p:sp>
        <p:nvSpPr>
          <p:cNvPr id="8195" name="Content Placeholder 3"/>
          <p:cNvSpPr>
            <a:spLocks noGrp="1"/>
          </p:cNvSpPr>
          <p:nvPr>
            <p:ph sz="half" idx="1"/>
          </p:nvPr>
        </p:nvSpPr>
        <p:spPr>
          <a:xfrm>
            <a:off x="4572000" y="1905000"/>
            <a:ext cx="4038600" cy="4114800"/>
          </a:xfrm>
        </p:spPr>
        <p:txBody>
          <a:bodyPr/>
          <a:lstStyle/>
          <a:p>
            <a:pPr>
              <a:buFontTx/>
              <a:buNone/>
            </a:pPr>
            <a:r>
              <a:rPr lang="en-US" dirty="0"/>
              <a:t>In Orderly Situations</a:t>
            </a:r>
          </a:p>
          <a:p>
            <a:r>
              <a:rPr lang="en-US" dirty="0"/>
              <a:t>Structure</a:t>
            </a:r>
          </a:p>
          <a:p>
            <a:r>
              <a:rPr lang="en-US" dirty="0"/>
              <a:t>Process to follow</a:t>
            </a:r>
          </a:p>
          <a:p>
            <a:pPr>
              <a:buFontTx/>
              <a:buNone/>
            </a:pPr>
            <a:endParaRPr lang="en-US" dirty="0"/>
          </a:p>
          <a:p>
            <a:pPr>
              <a:buFontTx/>
              <a:buNone/>
            </a:pPr>
            <a:r>
              <a:rPr lang="en-US" dirty="0"/>
              <a:t>We DECIDE</a:t>
            </a:r>
          </a:p>
        </p:txBody>
      </p:sp>
      <p:sp>
        <p:nvSpPr>
          <p:cNvPr id="8196" name="Text Placeholder 2"/>
          <p:cNvSpPr>
            <a:spLocks noGrp="1"/>
          </p:cNvSpPr>
          <p:nvPr>
            <p:ph sz="half" idx="2"/>
          </p:nvPr>
        </p:nvSpPr>
        <p:spPr>
          <a:xfrm>
            <a:off x="457200" y="1905000"/>
            <a:ext cx="4038600" cy="4114800"/>
          </a:xfrm>
        </p:spPr>
        <p:txBody>
          <a:bodyPr/>
          <a:lstStyle/>
          <a:p>
            <a:pPr>
              <a:buFontTx/>
              <a:buNone/>
            </a:pPr>
            <a:r>
              <a:rPr lang="en-US" dirty="0"/>
              <a:t>In Chaotic Situations </a:t>
            </a:r>
          </a:p>
          <a:p>
            <a:r>
              <a:rPr lang="en-US" dirty="0"/>
              <a:t>Anxiety</a:t>
            </a:r>
          </a:p>
          <a:p>
            <a:r>
              <a:rPr lang="en-US" dirty="0"/>
              <a:t>Confusion</a:t>
            </a:r>
          </a:p>
          <a:p>
            <a:pPr>
              <a:buFontTx/>
              <a:buNone/>
            </a:pPr>
            <a:endParaRPr lang="en-US" dirty="0"/>
          </a:p>
          <a:p>
            <a:pPr>
              <a:buFontTx/>
              <a:buNone/>
            </a:pPr>
            <a:r>
              <a:rPr lang="en-US" dirty="0"/>
              <a:t> We REACT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t>How Do You Want to </a:t>
            </a:r>
            <a:br>
              <a:rPr lang="en-US"/>
            </a:br>
            <a:r>
              <a:rPr lang="en-US"/>
              <a:t>Run Your Business?</a:t>
            </a:r>
          </a:p>
        </p:txBody>
      </p:sp>
      <p:sp>
        <p:nvSpPr>
          <p:cNvPr id="11267" name="Content Placeholder 2"/>
          <p:cNvSpPr>
            <a:spLocks noGrp="1"/>
          </p:cNvSpPr>
          <p:nvPr>
            <p:ph idx="1"/>
          </p:nvPr>
        </p:nvSpPr>
        <p:spPr>
          <a:xfrm>
            <a:off x="533400" y="1752600"/>
            <a:ext cx="8229600" cy="4114800"/>
          </a:xfrm>
        </p:spPr>
        <p:txBody>
          <a:bodyPr/>
          <a:lstStyle/>
          <a:p>
            <a:pPr eaLnBrk="1" hangingPunct="1">
              <a:buFontTx/>
              <a:buNone/>
            </a:pPr>
            <a:endParaRPr lang="en-US" i="1" dirty="0"/>
          </a:p>
          <a:p>
            <a:pPr eaLnBrk="1" hangingPunct="1">
              <a:buFontTx/>
              <a:buNone/>
            </a:pPr>
            <a:endParaRPr lang="en-US" i="1" dirty="0"/>
          </a:p>
          <a:p>
            <a:pPr eaLnBrk="1" hangingPunct="1">
              <a:buFontTx/>
              <a:buNone/>
            </a:pPr>
            <a:r>
              <a:rPr lang="en-US" sz="3200" i="1" dirty="0"/>
              <a:t>	I am a man of fixed and unbending principles, the first of which is to be flexible at all times.</a:t>
            </a:r>
          </a:p>
          <a:p>
            <a:pPr eaLnBrk="1" hangingPunct="1">
              <a:buFontTx/>
              <a:buNone/>
            </a:pPr>
            <a:r>
              <a:rPr lang="en-US" dirty="0"/>
              <a:t>			</a:t>
            </a:r>
            <a:r>
              <a:rPr lang="en-US" i="1" dirty="0"/>
              <a:t>	       		 -Everett Dirksen</a:t>
            </a:r>
            <a:r>
              <a:rPr lang="en-US"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How Do You Want to </a:t>
            </a:r>
            <a:br>
              <a:rPr lang="en-US"/>
            </a:br>
            <a:r>
              <a:rPr lang="en-US"/>
              <a:t>Run Your Business?</a:t>
            </a:r>
          </a:p>
        </p:txBody>
      </p:sp>
      <p:sp>
        <p:nvSpPr>
          <p:cNvPr id="9219" name="Rectangle 3"/>
          <p:cNvSpPr>
            <a:spLocks noGrp="1" noChangeArrowheads="1"/>
          </p:cNvSpPr>
          <p:nvPr>
            <p:ph type="body" idx="1"/>
          </p:nvPr>
        </p:nvSpPr>
        <p:spPr/>
        <p:txBody>
          <a:bodyPr/>
          <a:lstStyle/>
          <a:p>
            <a:pPr eaLnBrk="1" hangingPunct="1"/>
            <a:r>
              <a:rPr lang="en-US" sz="2400" b="1" i="1" dirty="0"/>
              <a:t>Rigid or Flexible?</a:t>
            </a:r>
          </a:p>
          <a:p>
            <a:pPr eaLnBrk="1" hangingPunct="1"/>
            <a:r>
              <a:rPr lang="en-US" sz="2400" b="1" i="1" dirty="0"/>
              <a:t>Proactive or Reactive?</a:t>
            </a:r>
          </a:p>
          <a:p>
            <a:pPr eaLnBrk="1" hangingPunct="1">
              <a:buFontTx/>
              <a:buNone/>
            </a:pPr>
            <a:endParaRPr lang="en-US" sz="2400" dirty="0"/>
          </a:p>
          <a:p>
            <a:pPr eaLnBrk="1" hangingPunct="1"/>
            <a:endParaRPr lang="en-US" dirty="0"/>
          </a:p>
          <a:p>
            <a:pPr eaLnBrk="1" hangingPunct="1">
              <a:buFontTx/>
              <a:buNone/>
            </a:pPr>
            <a:r>
              <a:rPr lang="en-US" dirty="0"/>
              <a:t>		</a:t>
            </a:r>
          </a:p>
          <a:p>
            <a:pPr eaLnBrk="1" hangingPunct="1">
              <a:buFontTx/>
              <a:buNone/>
            </a:pPr>
            <a:endParaRPr lang="en-US" dirty="0"/>
          </a:p>
        </p:txBody>
      </p:sp>
      <p:sp>
        <p:nvSpPr>
          <p:cNvPr id="9220" name="Text Box 8"/>
          <p:cNvSpPr txBox="1">
            <a:spLocks noChangeArrowheads="1"/>
          </p:cNvSpPr>
          <p:nvPr/>
        </p:nvSpPr>
        <p:spPr bwMode="auto">
          <a:xfrm>
            <a:off x="5029200" y="3886200"/>
            <a:ext cx="3810000" cy="457200"/>
          </a:xfrm>
          <a:prstGeom prst="rect">
            <a:avLst/>
          </a:prstGeom>
          <a:noFill/>
          <a:ln w="9525">
            <a:noFill/>
            <a:miter lim="800000"/>
            <a:headEnd/>
            <a:tailEnd/>
          </a:ln>
        </p:spPr>
        <p:txBody>
          <a:bodyPr>
            <a:spAutoFit/>
          </a:bodyPr>
          <a:lstStyle/>
          <a:p>
            <a:pPr eaLnBrk="0" hangingPunct="0">
              <a:spcBef>
                <a:spcPct val="50000"/>
              </a:spcBef>
            </a:pPr>
            <a:endParaRPr lang="en-US">
              <a:cs typeface="Osak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t>You’re Going to Need a Plan…</a:t>
            </a:r>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3429000" y="2254249"/>
            <a:ext cx="5295900" cy="2546351"/>
          </a:xfrm>
        </p:spPr>
      </p:pic>
      <p:sp>
        <p:nvSpPr>
          <p:cNvPr id="12" name="Content Placeholder 11"/>
          <p:cNvSpPr>
            <a:spLocks noGrp="1"/>
          </p:cNvSpPr>
          <p:nvPr>
            <p:ph sz="half" idx="2"/>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t>You’re Going to Need a Plan…</a:t>
            </a:r>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3429000" y="2254249"/>
            <a:ext cx="5295900" cy="2546351"/>
          </a:xfrm>
        </p:spPr>
      </p:pic>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9625083">
            <a:off x="886619" y="2940844"/>
            <a:ext cx="3181350" cy="2419350"/>
          </a:xfrm>
        </p:spPr>
      </p:pic>
    </p:spTree>
    <p:extLst>
      <p:ext uri="{BB962C8B-B14F-4D97-AF65-F5344CB8AC3E}">
        <p14:creationId xmlns:p14="http://schemas.microsoft.com/office/powerpoint/2010/main" val="3570145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Action Plan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118111"/>
            <a:ext cx="4648199" cy="3779026"/>
          </a:xfrm>
        </p:spPr>
      </p:pic>
    </p:spTree>
    <p:extLst>
      <p:ext uri="{BB962C8B-B14F-4D97-AF65-F5344CB8AC3E}">
        <p14:creationId xmlns:p14="http://schemas.microsoft.com/office/powerpoint/2010/main" val="2982895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Action Plan</a:t>
            </a:r>
          </a:p>
        </p:txBody>
      </p:sp>
      <p:sp>
        <p:nvSpPr>
          <p:cNvPr id="3" name="Content Placeholder 2"/>
          <p:cNvSpPr>
            <a:spLocks noGrp="1"/>
          </p:cNvSpPr>
          <p:nvPr>
            <p:ph idx="1"/>
          </p:nvPr>
        </p:nvSpPr>
        <p:spPr/>
        <p:txBody>
          <a:bodyPr/>
          <a:lstStyle/>
          <a:p>
            <a:r>
              <a:rPr lang="en-US" dirty="0"/>
              <a:t>Where are we today?</a:t>
            </a:r>
          </a:p>
          <a:p>
            <a:r>
              <a:rPr lang="en-US" dirty="0"/>
              <a:t>What changes need to occur?</a:t>
            </a:r>
          </a:p>
          <a:p>
            <a:r>
              <a:rPr lang="en-US" dirty="0"/>
              <a:t>Who will carry out these changes?</a:t>
            </a:r>
          </a:p>
          <a:p>
            <a:r>
              <a:rPr lang="en-US" dirty="0"/>
              <a:t>By when will they take place?</a:t>
            </a:r>
          </a:p>
          <a:p>
            <a:r>
              <a:rPr lang="en-US" dirty="0"/>
              <a:t>What resources (i.e., software, personnel) are needed to carry out these changes?</a:t>
            </a:r>
          </a:p>
          <a:p>
            <a:r>
              <a:rPr lang="en-US" dirty="0"/>
              <a:t>Who needs to be informed and/or included?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Action Plan</a:t>
            </a:r>
          </a:p>
        </p:txBody>
      </p:sp>
      <p:sp>
        <p:nvSpPr>
          <p:cNvPr id="3" name="Content Placeholder 2"/>
          <p:cNvSpPr>
            <a:spLocks noGrp="1"/>
          </p:cNvSpPr>
          <p:nvPr>
            <p:ph idx="1"/>
          </p:nvPr>
        </p:nvSpPr>
        <p:spPr/>
        <p:txBody>
          <a:bodyPr/>
          <a:lstStyle/>
          <a:p>
            <a:r>
              <a:rPr lang="en-US" dirty="0"/>
              <a:t>Review your plan and keep it updated</a:t>
            </a:r>
          </a:p>
          <a:p>
            <a:r>
              <a:rPr lang="en-US" dirty="0"/>
              <a:t>Share with the team and keep everyone informed</a:t>
            </a:r>
          </a:p>
          <a:p>
            <a:r>
              <a:rPr lang="en-US" dirty="0"/>
              <a:t>Follow through on action items</a:t>
            </a:r>
          </a:p>
          <a:p>
            <a:r>
              <a:rPr lang="en-US" dirty="0"/>
              <a:t>Follow up on missing items</a:t>
            </a:r>
          </a:p>
          <a:p>
            <a:r>
              <a:rPr lang="en-US" dirty="0"/>
              <a:t>Establish accountability</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Accreditation Seminar</a:t>
            </a:r>
          </a:p>
        </p:txBody>
      </p:sp>
      <p:sp>
        <p:nvSpPr>
          <p:cNvPr id="7171" name="Rectangle 3"/>
          <p:cNvSpPr>
            <a:spLocks noGrp="1" noChangeArrowheads="1"/>
          </p:cNvSpPr>
          <p:nvPr>
            <p:ph idx="1"/>
          </p:nvPr>
        </p:nvSpPr>
        <p:spPr>
          <a:xfrm>
            <a:off x="533400" y="1981200"/>
            <a:ext cx="8229600" cy="1676400"/>
          </a:xfrm>
        </p:spPr>
        <p:txBody>
          <a:bodyPr/>
          <a:lstStyle/>
          <a:p>
            <a:pPr eaLnBrk="1" hangingPunct="1">
              <a:lnSpc>
                <a:spcPct val="90000"/>
              </a:lnSpc>
              <a:buFontTx/>
              <a:buNone/>
            </a:pPr>
            <a:r>
              <a:rPr lang="en-US" sz="2800"/>
              <a:t>	Quality is never an accident.  It is always the result of high intention, sincere effort, intelligent direction and skillful execution; it represents the wise choice of many alternatives. </a:t>
            </a:r>
          </a:p>
        </p:txBody>
      </p:sp>
      <p:sp>
        <p:nvSpPr>
          <p:cNvPr id="7172" name="Text Box 4"/>
          <p:cNvSpPr txBox="1">
            <a:spLocks noChangeArrowheads="1"/>
          </p:cNvSpPr>
          <p:nvPr/>
        </p:nvSpPr>
        <p:spPr bwMode="auto">
          <a:xfrm>
            <a:off x="4495800" y="3886200"/>
            <a:ext cx="2487613" cy="457200"/>
          </a:xfrm>
          <a:prstGeom prst="rect">
            <a:avLst/>
          </a:prstGeom>
          <a:noFill/>
          <a:ln w="9525">
            <a:noFill/>
            <a:miter lim="800000"/>
            <a:headEnd/>
            <a:tailEnd/>
          </a:ln>
        </p:spPr>
        <p:txBody>
          <a:bodyPr wrap="none">
            <a:spAutoFit/>
          </a:bodyPr>
          <a:lstStyle/>
          <a:p>
            <a:pPr eaLnBrk="0" hangingPunct="0"/>
            <a:r>
              <a:rPr lang="en-US">
                <a:latin typeface="Arial" pitchFamily="34" charset="0"/>
                <a:cs typeface="Osaka"/>
              </a:rPr>
              <a:t>William A. Foster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Set a Timetable and Stick to It!</a:t>
            </a:r>
          </a:p>
        </p:txBody>
      </p:sp>
      <p:sp>
        <p:nvSpPr>
          <p:cNvPr id="33795" name="Rectangle 3"/>
          <p:cNvSpPr>
            <a:spLocks noGrp="1" noChangeArrowheads="1"/>
          </p:cNvSpPr>
          <p:nvPr>
            <p:ph type="body" sz="half" idx="1"/>
          </p:nvPr>
        </p:nvSpPr>
        <p:spPr>
          <a:xfrm>
            <a:off x="152400" y="4648200"/>
            <a:ext cx="8763000" cy="1981200"/>
          </a:xfrm>
        </p:spPr>
        <p:txBody>
          <a:bodyPr/>
          <a:lstStyle/>
          <a:p>
            <a:pPr eaLnBrk="1" hangingPunct="1">
              <a:buFontTx/>
              <a:buNone/>
            </a:pPr>
            <a:endParaRPr lang="en-US" sz="1800" dirty="0"/>
          </a:p>
          <a:p>
            <a:pPr eaLnBrk="1" hangingPunct="1">
              <a:buFontTx/>
              <a:buNone/>
            </a:pPr>
            <a:endParaRPr lang="en-US" sz="1800" dirty="0"/>
          </a:p>
        </p:txBody>
      </p:sp>
      <p:sp>
        <p:nvSpPr>
          <p:cNvPr id="33796" name="Rectangle 7"/>
          <p:cNvSpPr>
            <a:spLocks noGrp="1" noChangeArrowheads="1"/>
          </p:cNvSpPr>
          <p:nvPr>
            <p:ph sz="quarter" idx="2"/>
          </p:nvPr>
        </p:nvSpPr>
        <p:spPr>
          <a:xfrm>
            <a:off x="381000" y="1524000"/>
            <a:ext cx="5334000" cy="838200"/>
          </a:xfrm>
        </p:spPr>
        <p:txBody>
          <a:bodyPr/>
          <a:lstStyle/>
          <a:p>
            <a:pPr eaLnBrk="1" hangingPunct="1">
              <a:buFontTx/>
              <a:buNone/>
            </a:pPr>
            <a:r>
              <a:rPr lang="en-US" sz="1600" dirty="0"/>
              <a:t>                                                                </a:t>
            </a:r>
          </a:p>
          <a:p>
            <a:pPr eaLnBrk="1" hangingPunct="1">
              <a:buFontTx/>
              <a:buNone/>
            </a:pPr>
            <a:r>
              <a:rPr lang="en-US" sz="1600" dirty="0"/>
              <a:t>                                                                                                                                                                                       </a:t>
            </a:r>
          </a:p>
        </p:txBody>
      </p:sp>
      <p:sp>
        <p:nvSpPr>
          <p:cNvPr id="33797" name="Rectangle 4"/>
          <p:cNvSpPr>
            <a:spLocks noChangeArrowheads="1"/>
          </p:cNvSpPr>
          <p:nvPr/>
        </p:nvSpPr>
        <p:spPr bwMode="auto">
          <a:xfrm>
            <a:off x="4479925" y="3200400"/>
            <a:ext cx="3521075" cy="457200"/>
          </a:xfrm>
          <a:prstGeom prst="rect">
            <a:avLst/>
          </a:prstGeom>
          <a:noFill/>
          <a:ln w="9525">
            <a:noFill/>
            <a:miter lim="800000"/>
            <a:headEnd/>
            <a:tailEnd/>
          </a:ln>
        </p:spPr>
        <p:txBody>
          <a:bodyPr>
            <a:spAutoFit/>
          </a:bodyPr>
          <a:lstStyle/>
          <a:p>
            <a:pPr eaLnBrk="0" hangingPunct="0"/>
            <a:endParaRPr lang="en-US">
              <a:cs typeface="Osaka"/>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36" y="2072928"/>
            <a:ext cx="9012464" cy="3093144"/>
          </a:xfrm>
          <a:prstGeom prst="rect">
            <a:avLst/>
          </a:prstGeom>
        </p:spPr>
      </p:pic>
      <p:sp>
        <p:nvSpPr>
          <p:cNvPr id="4" name="Content Placeholder 3"/>
          <p:cNvSpPr>
            <a:spLocks noGrp="1"/>
          </p:cNvSpPr>
          <p:nvPr>
            <p:ph sz="quarter" idx="3"/>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Assessing Your People</a:t>
            </a:r>
          </a:p>
        </p:txBody>
      </p:sp>
      <p:sp>
        <p:nvSpPr>
          <p:cNvPr id="12291" name="Rectangle 3"/>
          <p:cNvSpPr>
            <a:spLocks noGrp="1" noChangeArrowheads="1"/>
          </p:cNvSpPr>
          <p:nvPr>
            <p:ph type="body" sz="half" idx="1"/>
          </p:nvPr>
        </p:nvSpPr>
        <p:spPr>
          <a:xfrm>
            <a:off x="533400" y="2286000"/>
            <a:ext cx="4038600" cy="4114800"/>
          </a:xfrm>
        </p:spPr>
        <p:txBody>
          <a:bodyPr/>
          <a:lstStyle/>
          <a:p>
            <a:pPr eaLnBrk="1" hangingPunct="1"/>
            <a:r>
              <a:rPr lang="en-US" sz="2400"/>
              <a:t>Senior Leadership</a:t>
            </a:r>
          </a:p>
          <a:p>
            <a:pPr eaLnBrk="1" hangingPunct="1"/>
            <a:r>
              <a:rPr lang="en-US" sz="2400"/>
              <a:t>Middle Management</a:t>
            </a:r>
          </a:p>
          <a:p>
            <a:pPr eaLnBrk="1" hangingPunct="1"/>
            <a:r>
              <a:rPr lang="en-US" sz="2400"/>
              <a:t>General Work Force</a:t>
            </a:r>
          </a:p>
        </p:txBody>
      </p:sp>
      <p:pic>
        <p:nvPicPr>
          <p:cNvPr id="12292" name="Picture 7" descr="candace w truck1[1]"/>
          <p:cNvPicPr>
            <a:picLocks noGrp="1" noChangeAspect="1" noChangeArrowheads="1"/>
          </p:cNvPicPr>
          <p:nvPr>
            <p:ph sz="half" idx="2"/>
          </p:nvPr>
        </p:nvPicPr>
        <p:blipFill>
          <a:blip r:embed="rId2" cstate="print"/>
          <a:stretch>
            <a:fillRect/>
          </a:stretch>
        </p:blipFill>
        <p:spPr>
          <a:xfrm>
            <a:off x="4783698" y="2457450"/>
            <a:ext cx="3920004" cy="316071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t>Assessing Your People </a:t>
            </a:r>
            <a:br>
              <a:rPr lang="en-US" dirty="0"/>
            </a:br>
            <a:r>
              <a:rPr lang="en-US" dirty="0"/>
              <a:t>Senior Leadership</a:t>
            </a:r>
          </a:p>
        </p:txBody>
      </p:sp>
      <p:sp>
        <p:nvSpPr>
          <p:cNvPr id="13315" name="Rectangle 3"/>
          <p:cNvSpPr>
            <a:spLocks noGrp="1" noChangeArrowheads="1"/>
          </p:cNvSpPr>
          <p:nvPr>
            <p:ph type="body" idx="1"/>
          </p:nvPr>
        </p:nvSpPr>
        <p:spPr/>
        <p:txBody>
          <a:bodyPr/>
          <a:lstStyle/>
          <a:p>
            <a:pPr eaLnBrk="1" hangingPunct="1"/>
            <a:r>
              <a:rPr lang="en-US" sz="2400"/>
              <a:t>Commitment to the accreditation process begins at the highest levels of the organization.</a:t>
            </a:r>
          </a:p>
          <a:p>
            <a:pPr eaLnBrk="1" hangingPunct="1"/>
            <a:r>
              <a:rPr lang="en-US" sz="2400"/>
              <a:t>Agency leaders provide the vision and direction for all employees to follow.</a:t>
            </a:r>
          </a:p>
          <a:p>
            <a:pPr eaLnBrk="1" hangingPunct="1">
              <a:buFontTx/>
              <a:buNone/>
            </a:pPr>
            <a:endParaRPr lang="en-US"/>
          </a:p>
          <a:p>
            <a:pPr eaLnBrk="1" hangingPunct="1">
              <a:buFontTx/>
              <a:buNone/>
            </a:pPr>
            <a:r>
              <a:rPr lang="en-US"/>
              <a:t>	</a:t>
            </a:r>
            <a:r>
              <a:rPr lang="en-US" i="1"/>
              <a:t>A leader takes people where they want to go. A great leader takes people where they don't necessarily want to go but ought to be.</a:t>
            </a:r>
            <a:r>
              <a:rPr lang="en-US"/>
              <a:t> </a:t>
            </a:r>
          </a:p>
          <a:p>
            <a:pPr eaLnBrk="1" hangingPunct="1">
              <a:buFontTx/>
              <a:buNone/>
            </a:pPr>
            <a:r>
              <a:rPr lang="en-US"/>
              <a:t>					</a:t>
            </a:r>
            <a:r>
              <a:rPr lang="en-US" sz="1800" i="1"/>
              <a:t>-Rosalynn Carter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Your People </a:t>
            </a:r>
            <a:br>
              <a:rPr lang="en-US" dirty="0"/>
            </a:br>
            <a:r>
              <a:rPr lang="en-US" dirty="0"/>
              <a:t>Senior Leadership</a:t>
            </a:r>
          </a:p>
        </p:txBody>
      </p:sp>
      <p:pic>
        <p:nvPicPr>
          <p:cNvPr id="4" name="Content Placeholder 3" descr="cityculturecartoon.jpg"/>
          <p:cNvPicPr>
            <a:picLocks noGrp="1" noChangeAspect="1"/>
          </p:cNvPicPr>
          <p:nvPr>
            <p:ph idx="1"/>
          </p:nvPr>
        </p:nvPicPr>
        <p:blipFill>
          <a:blip r:embed="rId2" cstate="print">
            <a:duotone>
              <a:prstClr val="black"/>
              <a:schemeClr val="accent3">
                <a:tint val="45000"/>
                <a:satMod val="400000"/>
              </a:schemeClr>
            </a:duotone>
          </a:blip>
          <a:stretch>
            <a:fillRect/>
          </a:stretch>
        </p:blipFill>
        <p:spPr>
          <a:xfrm>
            <a:off x="2209800" y="1600200"/>
            <a:ext cx="4648200" cy="46482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Assessing Your People </a:t>
            </a:r>
            <a:br>
              <a:rPr lang="en-US"/>
            </a:br>
            <a:r>
              <a:rPr lang="en-US"/>
              <a:t>Middle Management</a:t>
            </a:r>
          </a:p>
        </p:txBody>
      </p:sp>
      <p:sp>
        <p:nvSpPr>
          <p:cNvPr id="14339" name="Rectangle 3"/>
          <p:cNvSpPr>
            <a:spLocks noGrp="1" noChangeArrowheads="1"/>
          </p:cNvSpPr>
          <p:nvPr>
            <p:ph type="body" idx="1"/>
          </p:nvPr>
        </p:nvSpPr>
        <p:spPr/>
        <p:txBody>
          <a:bodyPr/>
          <a:lstStyle/>
          <a:p>
            <a:pPr eaLnBrk="1" hangingPunct="1"/>
            <a:r>
              <a:rPr lang="en-US" sz="2400"/>
              <a:t>Competent </a:t>
            </a:r>
          </a:p>
          <a:p>
            <a:pPr eaLnBrk="1" hangingPunct="1"/>
            <a:r>
              <a:rPr lang="en-US" sz="2400"/>
              <a:t>Trustworthy</a:t>
            </a:r>
          </a:p>
          <a:p>
            <a:pPr eaLnBrk="1" hangingPunct="1"/>
            <a:r>
              <a:rPr lang="en-US" sz="2400"/>
              <a:t>Capable</a:t>
            </a:r>
          </a:p>
          <a:p>
            <a:pPr eaLnBrk="1" hangingPunct="1"/>
            <a:r>
              <a:rPr lang="en-US" sz="2400"/>
              <a:t>Committed to Accreditation</a:t>
            </a:r>
          </a:p>
          <a:p>
            <a:pPr eaLnBrk="1" hangingPunct="1"/>
            <a:r>
              <a:rPr lang="en-US" sz="2400"/>
              <a:t>Educated</a:t>
            </a:r>
          </a:p>
          <a:p>
            <a:pPr eaLnBrk="1" hangingPunct="1"/>
            <a:r>
              <a:rPr lang="en-US" sz="2400"/>
              <a:t>Empowered</a:t>
            </a:r>
            <a:endParaRPr lang="en-US"/>
          </a:p>
          <a:p>
            <a:pPr algn="ctr" eaLnBrk="1" hangingPunct="1">
              <a:buFontTx/>
              <a:buNone/>
            </a:pPr>
            <a:r>
              <a:rPr lang="en-US"/>
              <a:t>These are the individuals with direct lines of communication </a:t>
            </a:r>
          </a:p>
          <a:p>
            <a:pPr algn="ctr" eaLnBrk="1" hangingPunct="1">
              <a:buFontTx/>
              <a:buNone/>
            </a:pPr>
            <a:r>
              <a:rPr lang="en-US"/>
              <a:t>and influence over your general workforce.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a:t>Assessing Your People</a:t>
            </a:r>
            <a:br>
              <a:rPr lang="en-US" dirty="0"/>
            </a:br>
            <a:r>
              <a:rPr lang="en-US" dirty="0"/>
              <a:t>General Work Force</a:t>
            </a:r>
          </a:p>
        </p:txBody>
      </p:sp>
      <p:pic>
        <p:nvPicPr>
          <p:cNvPr id="15364" name="Picture 4" descr="carrot_motivation_cartoon"/>
          <p:cNvPicPr>
            <a:picLocks noGrp="1" noChangeAspect="1" noChangeArrowheads="1"/>
          </p:cNvPicPr>
          <p:nvPr>
            <p:ph sz="half" idx="1"/>
          </p:nvPr>
        </p:nvPicPr>
        <p:blipFill>
          <a:blip r:embed="rId2" cstate="print"/>
          <a:stretch>
            <a:fillRect/>
          </a:stretch>
        </p:blipFill>
        <p:spPr>
          <a:xfrm>
            <a:off x="762495" y="1981200"/>
            <a:ext cx="3580410" cy="4114800"/>
          </a:xfrm>
        </p:spPr>
      </p:pic>
      <p:sp>
        <p:nvSpPr>
          <p:cNvPr id="15363" name="Rectangle 3"/>
          <p:cNvSpPr>
            <a:spLocks noGrp="1" noChangeArrowheads="1"/>
          </p:cNvSpPr>
          <p:nvPr>
            <p:ph type="body" sz="half" idx="2"/>
          </p:nvPr>
        </p:nvSpPr>
        <p:spPr/>
        <p:txBody>
          <a:bodyPr/>
          <a:lstStyle/>
          <a:p>
            <a:pPr eaLnBrk="1" hangingPunct="1">
              <a:buFontTx/>
              <a:buNone/>
            </a:pPr>
            <a:r>
              <a:rPr lang="en-US" b="1">
                <a:solidFill>
                  <a:srgbClr val="055A8D"/>
                </a:solidFill>
              </a:rPr>
              <a:t>What Is Their Attitude?</a:t>
            </a:r>
          </a:p>
          <a:p>
            <a:pPr eaLnBrk="1" hangingPunct="1">
              <a:buFontTx/>
              <a:buNone/>
            </a:pPr>
            <a:endParaRPr lang="en-US" b="1">
              <a:solidFill>
                <a:srgbClr val="055A8D"/>
              </a:solidFill>
            </a:endParaRPr>
          </a:p>
          <a:p>
            <a:pPr eaLnBrk="1" hangingPunct="1">
              <a:buFont typeface="Wingdings" pitchFamily="2" charset="2"/>
              <a:buChar char="§"/>
            </a:pPr>
            <a:r>
              <a:rPr lang="en-US"/>
              <a:t>Positive or Negative</a:t>
            </a:r>
          </a:p>
          <a:p>
            <a:pPr eaLnBrk="1" hangingPunct="1">
              <a:buFont typeface="Wingdings" pitchFamily="2" charset="2"/>
              <a:buChar char="§"/>
            </a:pPr>
            <a:r>
              <a:rPr lang="en-US"/>
              <a:t>Informed or Uninformed</a:t>
            </a:r>
          </a:p>
          <a:p>
            <a:pPr eaLnBrk="1" hangingPunct="1">
              <a:buFont typeface="Wingdings" pitchFamily="2" charset="2"/>
              <a:buChar char="§"/>
            </a:pPr>
            <a:r>
              <a:rPr lang="en-US"/>
              <a:t>Organized (Union)?</a:t>
            </a:r>
          </a:p>
          <a:p>
            <a:pPr eaLnBrk="1" hangingPunct="1">
              <a:buFont typeface="Wingdings" pitchFamily="2" charset="2"/>
              <a:buChar char="§"/>
            </a:pPr>
            <a:r>
              <a:rPr lang="en-US"/>
              <a:t>Willing to Participate?</a:t>
            </a:r>
          </a:p>
          <a:p>
            <a:pPr eaLnBrk="1" hangingPunct="1">
              <a:buFont typeface="Wingdings" pitchFamily="2" charset="2"/>
              <a:buNone/>
            </a:pPr>
            <a:endParaRPr lang="en-US"/>
          </a:p>
          <a:p>
            <a:pPr eaLnBrk="1" hangingPunct="1">
              <a:buFont typeface="Wingdings" pitchFamily="2" charset="2"/>
              <a:buNone/>
            </a:pPr>
            <a:endParaRPr lang="en-US" sz="1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minimum"/>
          <p:cNvPicPr>
            <a:picLocks noGrp="1" noChangeAspect="1" noChangeArrowheads="1"/>
          </p:cNvPicPr>
          <p:nvPr>
            <p:ph/>
          </p:nvPr>
        </p:nvPicPr>
        <p:blipFill>
          <a:blip r:embed="rId2" cstate="print"/>
          <a:srcRect/>
          <a:stretch>
            <a:fillRect/>
          </a:stretch>
        </p:blipFill>
        <p:spPr>
          <a:xfrm>
            <a:off x="0" y="-136525"/>
            <a:ext cx="9144000" cy="7312025"/>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Assessing Your People </a:t>
            </a:r>
            <a:br>
              <a:rPr lang="en-US" dirty="0"/>
            </a:br>
            <a:endParaRPr lang="en-US" dirty="0"/>
          </a:p>
        </p:txBody>
      </p:sp>
      <p:sp>
        <p:nvSpPr>
          <p:cNvPr id="14339" name="Rectangle 3"/>
          <p:cNvSpPr>
            <a:spLocks noGrp="1" noChangeArrowheads="1"/>
          </p:cNvSpPr>
          <p:nvPr>
            <p:ph type="body" idx="1"/>
          </p:nvPr>
        </p:nvSpPr>
        <p:spPr/>
        <p:txBody>
          <a:bodyPr/>
          <a:lstStyle/>
          <a:p>
            <a:pPr eaLnBrk="1" hangingPunct="1">
              <a:buNone/>
            </a:pPr>
            <a:r>
              <a:rPr lang="en-US" sz="2400" dirty="0"/>
              <a:t>To be successful everyone needs to be:</a:t>
            </a:r>
          </a:p>
          <a:p>
            <a:pPr eaLnBrk="1" hangingPunct="1"/>
            <a:r>
              <a:rPr lang="en-US" sz="2400" dirty="0"/>
              <a:t>Educated about the standards</a:t>
            </a:r>
          </a:p>
          <a:p>
            <a:pPr eaLnBrk="1" hangingPunct="1"/>
            <a:r>
              <a:rPr lang="en-US" sz="2400" dirty="0"/>
              <a:t>Involved in decisions that directly affect their work </a:t>
            </a:r>
          </a:p>
          <a:p>
            <a:pPr eaLnBrk="1" hangingPunct="1"/>
            <a:r>
              <a:rPr lang="en-US" sz="2400" dirty="0"/>
              <a:t>Responsible for making necessary changes </a:t>
            </a:r>
          </a:p>
          <a:p>
            <a:pPr eaLnBrk="1" hangingPunct="1"/>
            <a:r>
              <a:rPr lang="en-US" sz="2400" dirty="0"/>
              <a:t>Committed to the overall success of the organization</a:t>
            </a:r>
          </a:p>
          <a:p>
            <a:pPr eaLnBrk="1" hangingPunct="1"/>
            <a:r>
              <a:rPr lang="en-US" sz="2400" dirty="0"/>
              <a:t>Recognized for their value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idx="4294967295"/>
          </p:nvPr>
        </p:nvSpPr>
        <p:spPr>
          <a:xfrm>
            <a:off x="0" y="228600"/>
            <a:ext cx="6477000" cy="990600"/>
          </a:xfrm>
        </p:spPr>
        <p:txBody>
          <a:bodyPr/>
          <a:lstStyle/>
          <a:p>
            <a:pPr eaLnBrk="1" hangingPunct="1"/>
            <a:r>
              <a:rPr lang="en-US" dirty="0"/>
              <a:t>Assessing Your Documents</a:t>
            </a:r>
          </a:p>
        </p:txBody>
      </p:sp>
      <p:pic>
        <p:nvPicPr>
          <p:cNvPr id="11" name="Content Placeholder 10" descr="policies2.jpg"/>
          <p:cNvPicPr>
            <a:picLocks noGrp="1" noChangeAspect="1"/>
          </p:cNvPicPr>
          <p:nvPr>
            <p:ph/>
          </p:nvPr>
        </p:nvPicPr>
        <p:blipFill>
          <a:blip r:embed="rId2" cstate="print"/>
          <a:stretch>
            <a:fillRect/>
          </a:stretch>
        </p:blipFill>
        <p:spPr>
          <a:xfrm>
            <a:off x="2362200" y="2133600"/>
            <a:ext cx="4495800" cy="3187700"/>
          </a:xfrm>
          <a:effectLst>
            <a:glow rad="139700">
              <a:schemeClr val="accent4">
                <a:satMod val="175000"/>
                <a:alpha val="40000"/>
              </a:schemeClr>
            </a:glow>
            <a:outerShdw blurRad="50800" dist="38100" dir="8100000" algn="tr" rotWithShape="0">
              <a:prstClr val="black">
                <a:alpha val="40000"/>
              </a:prstClr>
            </a:outerShdw>
          </a:effectLst>
        </p:spPr>
      </p:pic>
    </p:spTree>
    <p:extLst>
      <p:ext uri="{BB962C8B-B14F-4D97-AF65-F5344CB8AC3E}">
        <p14:creationId xmlns:p14="http://schemas.microsoft.com/office/powerpoint/2010/main" val="2540457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dirty="0"/>
              <a:t>Assessing Your Documents</a:t>
            </a:r>
          </a:p>
        </p:txBody>
      </p:sp>
      <p:sp>
        <p:nvSpPr>
          <p:cNvPr id="18435" name="Rectangle 8"/>
          <p:cNvSpPr>
            <a:spLocks noChangeArrowheads="1"/>
          </p:cNvSpPr>
          <p:nvPr/>
        </p:nvSpPr>
        <p:spPr bwMode="auto">
          <a:xfrm>
            <a:off x="685800" y="2209800"/>
            <a:ext cx="6248400" cy="3019425"/>
          </a:xfrm>
          <a:prstGeom prst="rect">
            <a:avLst/>
          </a:prstGeom>
          <a:noFill/>
          <a:ln w="9525">
            <a:noFill/>
            <a:miter lim="800000"/>
            <a:headEnd/>
            <a:tailEnd/>
          </a:ln>
        </p:spPr>
        <p:txBody>
          <a:bodyPr>
            <a:spAutoFit/>
          </a:bodyPr>
          <a:lstStyle/>
          <a:p>
            <a:pPr eaLnBrk="0" hangingPunct="0"/>
            <a:r>
              <a:rPr lang="en-US" sz="4800" b="1">
                <a:solidFill>
                  <a:schemeClr val="tx2"/>
                </a:solidFill>
                <a:latin typeface="Arial Narrow" pitchFamily="34" charset="0"/>
                <a:cs typeface="Osaka"/>
              </a:rPr>
              <a:t>Accreditation Requires </a:t>
            </a:r>
            <a:r>
              <a:rPr lang="en-US" sz="4800" b="1" u="sng">
                <a:solidFill>
                  <a:schemeClr val="tx2"/>
                </a:solidFill>
                <a:latin typeface="Arial Narrow" pitchFamily="34" charset="0"/>
                <a:cs typeface="Osaka"/>
              </a:rPr>
              <a:t>Written</a:t>
            </a:r>
            <a:r>
              <a:rPr lang="en-US" sz="4800" b="1">
                <a:solidFill>
                  <a:schemeClr val="tx2"/>
                </a:solidFill>
                <a:latin typeface="Arial Narrow" pitchFamily="34" charset="0"/>
                <a:cs typeface="Osaka"/>
              </a:rPr>
              <a:t> Documentation of Policy, Procedure and Protocol.</a:t>
            </a:r>
          </a:p>
        </p:txBody>
      </p:sp>
    </p:spTree>
    <p:extLst>
      <p:ext uri="{BB962C8B-B14F-4D97-AF65-F5344CB8AC3E}">
        <p14:creationId xmlns:p14="http://schemas.microsoft.com/office/powerpoint/2010/main" val="261997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An Overview: CAAS Mission</a:t>
            </a:r>
          </a:p>
        </p:txBody>
      </p:sp>
      <p:sp>
        <p:nvSpPr>
          <p:cNvPr id="9219" name="Rectangle 3"/>
          <p:cNvSpPr>
            <a:spLocks noGrp="1" noChangeArrowheads="1"/>
          </p:cNvSpPr>
          <p:nvPr>
            <p:ph idx="1"/>
          </p:nvPr>
        </p:nvSpPr>
        <p:spPr/>
        <p:txBody>
          <a:bodyPr/>
          <a:lstStyle/>
          <a:p>
            <a:pPr eaLnBrk="1" hangingPunct="1">
              <a:buFontTx/>
              <a:buNone/>
              <a:defRPr/>
            </a:pPr>
            <a:r>
              <a:rPr lang="en-US" dirty="0">
                <a:cs typeface="+mn-cs"/>
              </a:rPr>
              <a:t>  </a:t>
            </a:r>
            <a:r>
              <a:rPr lang="en-US" sz="2400" dirty="0">
                <a:cs typeface="+mn-cs"/>
              </a:rPr>
              <a:t>“ The Commission on Accreditation of Ambulance Services is an independent accrediting agency which exists to encourage and promote the highest standards for medical transport systems.”</a:t>
            </a:r>
          </a:p>
          <a:p>
            <a:pPr eaLnBrk="1" hangingPunct="1">
              <a:buFontTx/>
              <a:buNone/>
              <a:defRPr/>
            </a:pPr>
            <a:r>
              <a:rPr lang="en-US" sz="2400" b="1" dirty="0">
                <a:ln w="12700">
                  <a:solidFill>
                    <a:schemeClr val="tx2">
                      <a:satMod val="155000"/>
                    </a:schemeClr>
                  </a:solidFill>
                  <a:prstDash val="solid"/>
                </a:ln>
                <a:solidFill>
                  <a:schemeClr val="accent6">
                    <a:lumMod val="60000"/>
                    <a:lumOff val="40000"/>
                  </a:schemeClr>
                </a:solidFill>
                <a:effectLst>
                  <a:outerShdw blurRad="41275" dist="20320" dir="1800000" algn="tl" rotWithShape="0">
                    <a:srgbClr val="000000">
                      <a:alpha val="40000"/>
                    </a:srgbClr>
                  </a:outerShdw>
                </a:effectLst>
                <a:cs typeface="+mn-cs"/>
              </a:rPr>
              <a:t>	</a:t>
            </a:r>
            <a:r>
              <a:rPr lang="en-US" sz="2400" b="1" dirty="0">
                <a:ln w="18000">
                  <a:solidFill>
                    <a:schemeClr val="accent2">
                      <a:satMod val="140000"/>
                    </a:schemeClr>
                  </a:solidFill>
                  <a:prstDash val="solid"/>
                  <a:miter lim="800000"/>
                </a:ln>
                <a:solidFill>
                  <a:schemeClr val="accent6">
                    <a:lumMod val="60000"/>
                    <a:lumOff val="40000"/>
                  </a:schemeClr>
                </a:solidFill>
                <a:effectLst>
                  <a:outerShdw blurRad="25500" dist="23000" dir="7020000" algn="tl">
                    <a:srgbClr val="000000">
                      <a:alpha val="50000"/>
                    </a:srgbClr>
                  </a:outerShdw>
                </a:effectLst>
                <a:cs typeface="+mn-cs"/>
              </a:rPr>
              <a:t>Independent</a:t>
            </a:r>
            <a:endParaRPr lang="en-US" sz="2400" b="1" dirty="0">
              <a:ln w="12700">
                <a:solidFill>
                  <a:schemeClr val="tx2">
                    <a:satMod val="155000"/>
                  </a:schemeClr>
                </a:solidFill>
                <a:prstDash val="solid"/>
              </a:ln>
              <a:solidFill>
                <a:schemeClr val="accent6">
                  <a:lumMod val="60000"/>
                  <a:lumOff val="40000"/>
                </a:schemeClr>
              </a:solidFill>
              <a:effectLst>
                <a:outerShdw blurRad="41275" dist="20320" dir="1800000" algn="tl" rotWithShape="0">
                  <a:srgbClr val="000000">
                    <a:alpha val="40000"/>
                  </a:srgbClr>
                </a:outerShdw>
              </a:effectLst>
              <a:cs typeface="+mn-cs"/>
            </a:endParaRPr>
          </a:p>
          <a:p>
            <a:pPr eaLnBrk="1" hangingPunct="1">
              <a:buFontTx/>
              <a:buNone/>
              <a:defRPr/>
            </a:pPr>
            <a:r>
              <a:rPr lang="en-US" sz="2400" dirty="0">
                <a:cs typeface="+mn-cs"/>
              </a:rPr>
              <a:t>		</a:t>
            </a:r>
            <a:r>
              <a:rPr lang="en-US" sz="2400" b="1" dirty="0">
                <a:ln w="18000">
                  <a:solidFill>
                    <a:schemeClr val="accent2">
                      <a:satMod val="140000"/>
                    </a:schemeClr>
                  </a:solidFill>
                  <a:prstDash val="solid"/>
                  <a:miter lim="800000"/>
                </a:ln>
                <a:solidFill>
                  <a:schemeClr val="accent6">
                    <a:lumMod val="60000"/>
                    <a:lumOff val="40000"/>
                  </a:schemeClr>
                </a:solidFill>
                <a:effectLst>
                  <a:outerShdw blurRad="25500" dist="23000" dir="7020000" algn="tl">
                    <a:srgbClr val="000000">
                      <a:alpha val="50000"/>
                    </a:srgbClr>
                  </a:outerShdw>
                </a:effectLst>
                <a:cs typeface="+mn-cs"/>
              </a:rPr>
              <a:t>Encourage and Promote</a:t>
            </a:r>
            <a:endParaRPr lang="en-US" sz="2400" dirty="0">
              <a:solidFill>
                <a:schemeClr val="accent6">
                  <a:lumMod val="60000"/>
                  <a:lumOff val="40000"/>
                </a:schemeClr>
              </a:solidFill>
              <a:cs typeface="+mn-cs"/>
            </a:endParaRPr>
          </a:p>
          <a:p>
            <a:pPr eaLnBrk="1" hangingPunct="1">
              <a:buFontTx/>
              <a:buNone/>
              <a:defRPr/>
            </a:pPr>
            <a:r>
              <a:rPr lang="en-US" sz="2400" dirty="0">
                <a:cs typeface="+mn-cs"/>
              </a:rPr>
              <a:t>				</a:t>
            </a:r>
            <a:r>
              <a:rPr lang="en-US" sz="2400" b="1" dirty="0">
                <a:ln w="18000">
                  <a:solidFill>
                    <a:schemeClr val="accent2">
                      <a:satMod val="140000"/>
                    </a:schemeClr>
                  </a:solidFill>
                  <a:prstDash val="solid"/>
                  <a:miter lim="800000"/>
                </a:ln>
                <a:solidFill>
                  <a:schemeClr val="accent6">
                    <a:lumMod val="60000"/>
                    <a:lumOff val="40000"/>
                  </a:schemeClr>
                </a:solidFill>
                <a:effectLst>
                  <a:outerShdw blurRad="25500" dist="23000" dir="7020000" algn="tl">
                    <a:srgbClr val="000000">
                      <a:alpha val="50000"/>
                    </a:srgbClr>
                  </a:outerShdw>
                </a:effectLst>
                <a:cs typeface="+mn-cs"/>
              </a:rPr>
              <a:t>Highest Standards</a:t>
            </a:r>
            <a:endParaRPr lang="en-US" sz="2400" dirty="0">
              <a:solidFill>
                <a:schemeClr val="accent6">
                  <a:lumMod val="60000"/>
                  <a:lumOff val="40000"/>
                </a:schemeClr>
              </a:solidFill>
              <a:cs typeface="+mn-cs"/>
            </a:endParaRPr>
          </a:p>
          <a:p>
            <a:pPr eaLnBrk="1" hangingPunct="1">
              <a:buFontTx/>
              <a:buNone/>
              <a:defRPr/>
            </a:pPr>
            <a:endParaRPr lang="en-US" sz="2400" dirty="0">
              <a:cs typeface="+mn-cs"/>
            </a:endParaRPr>
          </a:p>
          <a:p>
            <a:pPr eaLnBrk="1" hangingPunct="1">
              <a:buFontTx/>
              <a:buNone/>
              <a:defRPr/>
            </a:pPr>
            <a:endParaRPr lang="en-US" sz="2400"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dissolv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dissolv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dissolve">
                                      <p:cBhvr>
                                        <p:cTn id="17"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br>
              <a:rPr lang="en-US" sz="2000"/>
            </a:br>
            <a:r>
              <a:rPr lang="en-US"/>
              <a:t>Why Written Policies?</a:t>
            </a:r>
            <a:br>
              <a:rPr lang="en-US"/>
            </a:br>
            <a:endParaRPr lang="en-US"/>
          </a:p>
        </p:txBody>
      </p:sp>
      <p:sp>
        <p:nvSpPr>
          <p:cNvPr id="19459" name="Rectangle 3"/>
          <p:cNvSpPr>
            <a:spLocks noGrp="1" noChangeArrowheads="1"/>
          </p:cNvSpPr>
          <p:nvPr>
            <p:ph type="body" idx="1"/>
          </p:nvPr>
        </p:nvSpPr>
        <p:spPr/>
        <p:txBody>
          <a:bodyPr/>
          <a:lstStyle/>
          <a:p>
            <a:pPr eaLnBrk="1" hangingPunct="1"/>
            <a:r>
              <a:rPr lang="en-US" sz="2400" dirty="0"/>
              <a:t>Strategic Link Between Agency’s Vision and Operations</a:t>
            </a:r>
          </a:p>
          <a:p>
            <a:pPr eaLnBrk="1" hangingPunct="1"/>
            <a:r>
              <a:rPr lang="en-US" sz="2400" dirty="0"/>
              <a:t>Allows Management to Guide Operations Without Constant Intervention</a:t>
            </a:r>
          </a:p>
          <a:p>
            <a:pPr eaLnBrk="1" hangingPunct="1"/>
            <a:r>
              <a:rPr lang="en-US" sz="2400" dirty="0"/>
              <a:t>Provides Consistency in Day-to-Day Operations</a:t>
            </a:r>
          </a:p>
          <a:p>
            <a:pPr eaLnBrk="1" hangingPunct="1"/>
            <a:r>
              <a:rPr lang="en-US" sz="2400" dirty="0"/>
              <a:t>Provides Information Needed to Carry Out Jobs and Make Decisions Within Established Limits</a:t>
            </a:r>
          </a:p>
          <a:p>
            <a:pPr eaLnBrk="1" hangingPunct="1"/>
            <a:r>
              <a:rPr lang="en-US" sz="2400" dirty="0"/>
              <a:t>Opportunity to Re-Engineer Your Operations</a:t>
            </a:r>
          </a:p>
        </p:txBody>
      </p:sp>
    </p:spTree>
    <p:extLst>
      <p:ext uri="{BB962C8B-B14F-4D97-AF65-F5344CB8AC3E}">
        <p14:creationId xmlns:p14="http://schemas.microsoft.com/office/powerpoint/2010/main" val="2739084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If Policies Are Not Documented:</a:t>
            </a:r>
          </a:p>
        </p:txBody>
      </p:sp>
      <p:sp>
        <p:nvSpPr>
          <p:cNvPr id="20483" name="Rectangle 3"/>
          <p:cNvSpPr>
            <a:spLocks noGrp="1" noChangeArrowheads="1"/>
          </p:cNvSpPr>
          <p:nvPr>
            <p:ph type="body" idx="1"/>
          </p:nvPr>
        </p:nvSpPr>
        <p:spPr/>
        <p:txBody>
          <a:bodyPr/>
          <a:lstStyle/>
          <a:p>
            <a:pPr eaLnBrk="1" hangingPunct="1"/>
            <a:r>
              <a:rPr lang="en-US" sz="2400"/>
              <a:t>They Don’t Exist</a:t>
            </a:r>
          </a:p>
          <a:p>
            <a:pPr eaLnBrk="1" hangingPunct="1"/>
            <a:r>
              <a:rPr lang="en-US" sz="2400"/>
              <a:t>Your Staff Will Ignore Them</a:t>
            </a:r>
          </a:p>
          <a:p>
            <a:pPr eaLnBrk="1" hangingPunct="1"/>
            <a:r>
              <a:rPr lang="en-US" sz="2400"/>
              <a:t>They Will Not Protect Your Organization</a:t>
            </a:r>
          </a:p>
          <a:p>
            <a:pPr eaLnBrk="1" hangingPunct="1"/>
            <a:r>
              <a:rPr lang="en-US" sz="2400"/>
              <a:t>Will Not Be Acknowledged by CAAS Reviewers</a:t>
            </a:r>
          </a:p>
          <a:p>
            <a:pPr eaLnBrk="1" hangingPunct="1">
              <a:buFontTx/>
              <a:buNone/>
            </a:pPr>
            <a:endParaRPr lang="en-US" sz="2400"/>
          </a:p>
          <a:p>
            <a:pPr eaLnBrk="1" hangingPunct="1"/>
            <a:endParaRPr lang="en-US" sz="2400"/>
          </a:p>
        </p:txBody>
      </p:sp>
    </p:spTree>
    <p:extLst>
      <p:ext uri="{BB962C8B-B14F-4D97-AF65-F5344CB8AC3E}">
        <p14:creationId xmlns:p14="http://schemas.microsoft.com/office/powerpoint/2010/main" val="11737932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t>Purpose of Policy and Procedure Manuals</a:t>
            </a:r>
          </a:p>
        </p:txBody>
      </p:sp>
      <p:sp>
        <p:nvSpPr>
          <p:cNvPr id="6147" name="Content Placeholder 2"/>
          <p:cNvSpPr>
            <a:spLocks noGrp="1"/>
          </p:cNvSpPr>
          <p:nvPr>
            <p:ph idx="1"/>
          </p:nvPr>
        </p:nvSpPr>
        <p:spPr/>
        <p:txBody>
          <a:bodyPr/>
          <a:lstStyle/>
          <a:p>
            <a:r>
              <a:rPr lang="en-US" dirty="0"/>
              <a:t>Provide staff (management and field personnel) with tools and guidelines for running your organization</a:t>
            </a:r>
          </a:p>
          <a:p>
            <a:r>
              <a:rPr lang="en-US" dirty="0"/>
              <a:t>Provides consistency of operations</a:t>
            </a:r>
          </a:p>
          <a:p>
            <a:r>
              <a:rPr lang="en-US" dirty="0"/>
              <a:t>Streamline the administrative process</a:t>
            </a:r>
          </a:p>
          <a:p>
            <a:r>
              <a:rPr lang="en-US" dirty="0"/>
              <a:t>Serve as a basis for individual and departmental accountability </a:t>
            </a:r>
          </a:p>
          <a:p>
            <a:r>
              <a:rPr lang="en-US" dirty="0"/>
              <a:t>Reduce risk in investigations</a:t>
            </a:r>
          </a:p>
          <a:p>
            <a:r>
              <a:rPr lang="en-US" dirty="0"/>
              <a:t>Defense in litigation </a:t>
            </a:r>
          </a:p>
        </p:txBody>
      </p:sp>
    </p:spTree>
    <p:extLst>
      <p:ext uri="{BB962C8B-B14F-4D97-AF65-F5344CB8AC3E}">
        <p14:creationId xmlns:p14="http://schemas.microsoft.com/office/powerpoint/2010/main" val="1636956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t>Policies versus Procedures</a:t>
            </a:r>
          </a:p>
        </p:txBody>
      </p:sp>
      <p:sp>
        <p:nvSpPr>
          <p:cNvPr id="7171" name="Content Placeholder 2"/>
          <p:cNvSpPr>
            <a:spLocks noGrp="1"/>
          </p:cNvSpPr>
          <p:nvPr>
            <p:ph idx="1"/>
          </p:nvPr>
        </p:nvSpPr>
        <p:spPr/>
        <p:txBody>
          <a:bodyPr/>
          <a:lstStyle/>
          <a:p>
            <a:pPr>
              <a:buFontTx/>
              <a:buNone/>
            </a:pPr>
            <a:r>
              <a:rPr lang="en-US"/>
              <a:t>POLICY</a:t>
            </a:r>
          </a:p>
          <a:p>
            <a:r>
              <a:rPr lang="en-US"/>
              <a:t>A Policy is the philosophical statement regarding a particular subject</a:t>
            </a:r>
          </a:p>
          <a:p>
            <a:r>
              <a:rPr lang="en-US"/>
              <a:t>Policies are the rules governing the implementation of expectations</a:t>
            </a:r>
          </a:p>
          <a:p>
            <a:r>
              <a:rPr lang="en-US"/>
              <a:t>Should be short, concise and rarely exceed 3 or 4 sentences</a:t>
            </a:r>
          </a:p>
          <a:p>
            <a:pPr>
              <a:buFontTx/>
              <a:buNone/>
            </a:pPr>
            <a:endParaRPr lang="en-US"/>
          </a:p>
          <a:p>
            <a:pPr algn="ctr">
              <a:buFontTx/>
              <a:buNone/>
            </a:pPr>
            <a:r>
              <a:rPr lang="en-US" sz="3600"/>
              <a:t>WHAT is to be done</a:t>
            </a:r>
          </a:p>
          <a:p>
            <a:pPr>
              <a:buFontTx/>
              <a:buNone/>
            </a:pPr>
            <a:endParaRPr lang="en-US"/>
          </a:p>
        </p:txBody>
      </p:sp>
    </p:spTree>
    <p:extLst>
      <p:ext uri="{BB962C8B-B14F-4D97-AF65-F5344CB8AC3E}">
        <p14:creationId xmlns:p14="http://schemas.microsoft.com/office/powerpoint/2010/main" val="1115216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Policies versus Procedures</a:t>
            </a:r>
          </a:p>
        </p:txBody>
      </p:sp>
      <p:sp>
        <p:nvSpPr>
          <p:cNvPr id="8195" name="Content Placeholder 2"/>
          <p:cNvSpPr>
            <a:spLocks noGrp="1"/>
          </p:cNvSpPr>
          <p:nvPr>
            <p:ph idx="1"/>
          </p:nvPr>
        </p:nvSpPr>
        <p:spPr/>
        <p:txBody>
          <a:bodyPr/>
          <a:lstStyle/>
          <a:p>
            <a:pPr>
              <a:buFontTx/>
              <a:buNone/>
            </a:pPr>
            <a:r>
              <a:rPr lang="en-US"/>
              <a:t>PROCEDURE</a:t>
            </a:r>
          </a:p>
          <a:p>
            <a:r>
              <a:rPr lang="en-US"/>
              <a:t>Represents the specific steps involved with implementing the policy</a:t>
            </a:r>
          </a:p>
          <a:p>
            <a:r>
              <a:rPr lang="en-US"/>
              <a:t>Who will do what and in what order it will be accomplished</a:t>
            </a:r>
          </a:p>
          <a:p>
            <a:r>
              <a:rPr lang="en-US"/>
              <a:t>Tied to policy</a:t>
            </a:r>
          </a:p>
          <a:p>
            <a:r>
              <a:rPr lang="en-US"/>
              <a:t>Typically in outline/ bullet statement format</a:t>
            </a:r>
          </a:p>
          <a:p>
            <a:endParaRPr lang="en-US"/>
          </a:p>
          <a:p>
            <a:pPr algn="ctr">
              <a:buFontTx/>
              <a:buNone/>
            </a:pPr>
            <a:r>
              <a:rPr lang="en-US" sz="3600"/>
              <a:t>HOW it is to be done</a:t>
            </a:r>
          </a:p>
        </p:txBody>
      </p:sp>
    </p:spTree>
    <p:extLst>
      <p:ext uri="{BB962C8B-B14F-4D97-AF65-F5344CB8AC3E}">
        <p14:creationId xmlns:p14="http://schemas.microsoft.com/office/powerpoint/2010/main" val="11661366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Writing Policy- Before You Begin</a:t>
            </a:r>
          </a:p>
        </p:txBody>
      </p:sp>
      <p:sp>
        <p:nvSpPr>
          <p:cNvPr id="9219" name="Content Placeholder 2"/>
          <p:cNvSpPr>
            <a:spLocks noGrp="1"/>
          </p:cNvSpPr>
          <p:nvPr>
            <p:ph idx="1"/>
          </p:nvPr>
        </p:nvSpPr>
        <p:spPr>
          <a:xfrm>
            <a:off x="533400" y="1828800"/>
            <a:ext cx="8229600" cy="4267200"/>
          </a:xfrm>
        </p:spPr>
        <p:txBody>
          <a:bodyPr/>
          <a:lstStyle/>
          <a:p>
            <a:r>
              <a:rPr lang="en-US" sz="1800"/>
              <a:t>Assess current policies and procedures</a:t>
            </a:r>
          </a:p>
          <a:p>
            <a:r>
              <a:rPr lang="en-US" sz="1800"/>
              <a:t>Identify “gaps” in your current P&amp;P manual</a:t>
            </a:r>
          </a:p>
          <a:p>
            <a:r>
              <a:rPr lang="en-US" sz="1800"/>
              <a:t>Review applicable local/state/federal/contract requirements</a:t>
            </a:r>
          </a:p>
          <a:p>
            <a:r>
              <a:rPr lang="en-US" sz="1800"/>
              <a:t>Research best practice</a:t>
            </a:r>
          </a:p>
          <a:p>
            <a:r>
              <a:rPr lang="en-US" sz="1800"/>
              <a:t>Determine who writes policy for your organization</a:t>
            </a:r>
          </a:p>
          <a:p>
            <a:pPr lvl="1"/>
            <a:r>
              <a:rPr lang="en-US" sz="1800"/>
              <a:t>Experts are not always great writers or communicators</a:t>
            </a:r>
          </a:p>
          <a:p>
            <a:r>
              <a:rPr lang="en-US" sz="1800"/>
              <a:t>Who reviews policies?</a:t>
            </a:r>
          </a:p>
          <a:p>
            <a:pPr lvl="1"/>
            <a:r>
              <a:rPr lang="en-US" sz="1800"/>
              <a:t>Senior leadership</a:t>
            </a:r>
          </a:p>
          <a:p>
            <a:pPr lvl="1"/>
            <a:r>
              <a:rPr lang="en-US" sz="1800"/>
              <a:t>Medical Director</a:t>
            </a:r>
          </a:p>
          <a:p>
            <a:pPr lvl="1"/>
            <a:r>
              <a:rPr lang="en-US" sz="1800"/>
              <a:t>Legal </a:t>
            </a:r>
          </a:p>
          <a:p>
            <a:r>
              <a:rPr lang="en-US" sz="1800"/>
              <a:t>Final authorization/ approval</a:t>
            </a:r>
          </a:p>
          <a:p>
            <a:pPr lvl="1">
              <a:buFontTx/>
              <a:buNone/>
            </a:pPr>
            <a:endParaRPr lang="en-US"/>
          </a:p>
        </p:txBody>
      </p:sp>
    </p:spTree>
    <p:extLst>
      <p:ext uri="{BB962C8B-B14F-4D97-AF65-F5344CB8AC3E}">
        <p14:creationId xmlns:p14="http://schemas.microsoft.com/office/powerpoint/2010/main" val="4084362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r>
              <a:rPr lang="en-US"/>
              <a:t>Assessing Policy and Procedures</a:t>
            </a:r>
          </a:p>
        </p:txBody>
      </p:sp>
      <p:sp>
        <p:nvSpPr>
          <p:cNvPr id="10243" name="Rectangle 6"/>
          <p:cNvSpPr>
            <a:spLocks noGrp="1" noChangeArrowheads="1"/>
          </p:cNvSpPr>
          <p:nvPr>
            <p:ph type="body" idx="1"/>
          </p:nvPr>
        </p:nvSpPr>
        <p:spPr/>
        <p:txBody>
          <a:bodyPr/>
          <a:lstStyle/>
          <a:p>
            <a:pPr>
              <a:buFontTx/>
              <a:buNone/>
            </a:pPr>
            <a:r>
              <a:rPr lang="en-US"/>
              <a:t>Are Your Policies and Procedures:</a:t>
            </a:r>
          </a:p>
          <a:p>
            <a:r>
              <a:rPr lang="en-US"/>
              <a:t>Verbally communicated?</a:t>
            </a:r>
          </a:p>
          <a:p>
            <a:r>
              <a:rPr lang="en-US"/>
              <a:t>In various formats/ memorandums?</a:t>
            </a:r>
          </a:p>
          <a:p>
            <a:r>
              <a:rPr lang="en-US"/>
              <a:t>Irrelevant?</a:t>
            </a:r>
          </a:p>
          <a:p>
            <a:r>
              <a:rPr lang="en-US"/>
              <a:t>Outdated/ inaccurate?</a:t>
            </a:r>
          </a:p>
          <a:p>
            <a:r>
              <a:rPr lang="en-US"/>
              <a:t>Hard to use or understand?</a:t>
            </a:r>
          </a:p>
          <a:p>
            <a:r>
              <a:rPr lang="en-US"/>
              <a:t>Not meeting current needs?</a:t>
            </a:r>
          </a:p>
        </p:txBody>
      </p:sp>
    </p:spTree>
    <p:extLst>
      <p:ext uri="{BB962C8B-B14F-4D97-AF65-F5344CB8AC3E}">
        <p14:creationId xmlns:p14="http://schemas.microsoft.com/office/powerpoint/2010/main" val="27849474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t>Assessing Policy and Procedures</a:t>
            </a:r>
          </a:p>
        </p:txBody>
      </p:sp>
      <p:sp>
        <p:nvSpPr>
          <p:cNvPr id="11267" name="Content Placeholder 2"/>
          <p:cNvSpPr>
            <a:spLocks noGrp="1"/>
          </p:cNvSpPr>
          <p:nvPr>
            <p:ph idx="1"/>
          </p:nvPr>
        </p:nvSpPr>
        <p:spPr/>
        <p:txBody>
          <a:bodyPr/>
          <a:lstStyle/>
          <a:p>
            <a:pPr>
              <a:buFontTx/>
              <a:buNone/>
            </a:pPr>
            <a:r>
              <a:rPr lang="en-US"/>
              <a:t>If policies are not written down:</a:t>
            </a:r>
          </a:p>
          <a:p>
            <a:r>
              <a:rPr lang="en-US"/>
              <a:t>Poorly communicated</a:t>
            </a:r>
          </a:p>
          <a:p>
            <a:r>
              <a:rPr lang="en-US"/>
              <a:t>Misunderstood</a:t>
            </a:r>
          </a:p>
          <a:p>
            <a:r>
              <a:rPr lang="en-US"/>
              <a:t>Creatively interpreted</a:t>
            </a:r>
          </a:p>
          <a:p>
            <a:r>
              <a:rPr lang="en-US"/>
              <a:t>Not followed at all</a:t>
            </a:r>
          </a:p>
          <a:p>
            <a:r>
              <a:rPr lang="en-US"/>
              <a:t>Increase the potential for liability in litigation </a:t>
            </a:r>
          </a:p>
          <a:p>
            <a:endParaRPr lang="en-US"/>
          </a:p>
        </p:txBody>
      </p:sp>
    </p:spTree>
    <p:extLst>
      <p:ext uri="{BB962C8B-B14F-4D97-AF65-F5344CB8AC3E}">
        <p14:creationId xmlns:p14="http://schemas.microsoft.com/office/powerpoint/2010/main" val="3505029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Assessing Policy and Procedures</a:t>
            </a:r>
          </a:p>
        </p:txBody>
      </p:sp>
      <p:sp>
        <p:nvSpPr>
          <p:cNvPr id="12291" name="Content Placeholder 2"/>
          <p:cNvSpPr>
            <a:spLocks noGrp="1"/>
          </p:cNvSpPr>
          <p:nvPr>
            <p:ph sz="half" idx="1"/>
          </p:nvPr>
        </p:nvSpPr>
        <p:spPr/>
        <p:txBody>
          <a:bodyPr/>
          <a:lstStyle/>
          <a:p>
            <a:pPr>
              <a:buNone/>
            </a:pPr>
            <a:r>
              <a:rPr lang="en-US" sz="2400" dirty="0"/>
              <a:t>Review Existing Policies</a:t>
            </a:r>
          </a:p>
          <a:p>
            <a:pPr lvl="1"/>
            <a:r>
              <a:rPr lang="en-US" sz="2000" dirty="0"/>
              <a:t> Are they current? </a:t>
            </a:r>
          </a:p>
          <a:p>
            <a:pPr lvl="1"/>
            <a:r>
              <a:rPr lang="en-US" sz="2000" dirty="0"/>
              <a:t>Why do we do it this way?</a:t>
            </a:r>
          </a:p>
          <a:p>
            <a:pPr lvl="1"/>
            <a:r>
              <a:rPr lang="en-US" sz="2000" dirty="0"/>
              <a:t>Is it still relevant?</a:t>
            </a:r>
          </a:p>
          <a:p>
            <a:pPr>
              <a:buFontTx/>
              <a:buNone/>
            </a:pPr>
            <a:endParaRPr lang="en-US" dirty="0"/>
          </a:p>
        </p:txBody>
      </p:sp>
      <p:sp>
        <p:nvSpPr>
          <p:cNvPr id="4" name="Content Placeholder 3"/>
          <p:cNvSpPr>
            <a:spLocks noGrp="1"/>
          </p:cNvSpPr>
          <p:nvPr>
            <p:ph sz="half" idx="2"/>
          </p:nvPr>
        </p:nvSpPr>
        <p:spPr>
          <a:xfrm>
            <a:off x="4724400" y="1981200"/>
            <a:ext cx="4038600" cy="2971800"/>
          </a:xfrm>
        </p:spPr>
        <p:txBody>
          <a:bodyPr/>
          <a:lstStyle/>
          <a:p>
            <a:pPr>
              <a:buFontTx/>
              <a:buNone/>
            </a:pPr>
            <a:r>
              <a:rPr lang="en-US" sz="2400" dirty="0"/>
              <a:t>Identify Missing Policies</a:t>
            </a:r>
          </a:p>
          <a:p>
            <a:pPr lvl="1"/>
            <a:r>
              <a:rPr lang="en-US" sz="2000" dirty="0"/>
              <a:t>Located elsewhere?</a:t>
            </a:r>
          </a:p>
          <a:p>
            <a:pPr lvl="1"/>
            <a:r>
              <a:rPr lang="en-US" sz="2000" dirty="0"/>
              <a:t>Write down what you actually do</a:t>
            </a:r>
          </a:p>
          <a:p>
            <a:pPr lvl="1"/>
            <a:r>
              <a:rPr lang="en-US" sz="2000" dirty="0"/>
              <a:t>Why do we do it this way?</a:t>
            </a:r>
          </a:p>
          <a:p>
            <a:pPr lvl="1"/>
            <a:r>
              <a:rPr lang="en-US" sz="2000" dirty="0"/>
              <a:t>Is this really how we want to operate?</a:t>
            </a:r>
          </a:p>
          <a:p>
            <a:pPr>
              <a:buNone/>
            </a:pPr>
            <a:endParaRPr lang="en-US" sz="2000" dirty="0"/>
          </a:p>
        </p:txBody>
      </p:sp>
      <p:sp>
        <p:nvSpPr>
          <p:cNvPr id="5" name="TextBox 4"/>
          <p:cNvSpPr txBox="1"/>
          <p:nvPr/>
        </p:nvSpPr>
        <p:spPr>
          <a:xfrm>
            <a:off x="914400" y="5334000"/>
            <a:ext cx="7696200" cy="400110"/>
          </a:xfrm>
          <a:prstGeom prst="rect">
            <a:avLst/>
          </a:prstGeom>
          <a:noFill/>
        </p:spPr>
        <p:txBody>
          <a:bodyPr wrap="square" rtlCol="0">
            <a:spAutoFit/>
          </a:bodyPr>
          <a:lstStyle/>
          <a:p>
            <a:pPr>
              <a:buNone/>
            </a:pPr>
            <a:r>
              <a:rPr lang="en-US" sz="2000" b="1" dirty="0">
                <a:latin typeface="+mn-lt"/>
              </a:rPr>
              <a:t>Make a list of missing and outdated P&amp;P for development</a:t>
            </a:r>
          </a:p>
        </p:txBody>
      </p:sp>
    </p:spTree>
    <p:extLst>
      <p:ext uri="{BB962C8B-B14F-4D97-AF65-F5344CB8AC3E}">
        <p14:creationId xmlns:p14="http://schemas.microsoft.com/office/powerpoint/2010/main" val="39871188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t>Assessing Policy and Procedures</a:t>
            </a:r>
          </a:p>
        </p:txBody>
      </p:sp>
      <p:sp>
        <p:nvSpPr>
          <p:cNvPr id="13315" name="Content Placeholder 2"/>
          <p:cNvSpPr>
            <a:spLocks noGrp="1"/>
          </p:cNvSpPr>
          <p:nvPr>
            <p:ph idx="1"/>
          </p:nvPr>
        </p:nvSpPr>
        <p:spPr/>
        <p:txBody>
          <a:bodyPr/>
          <a:lstStyle/>
          <a:p>
            <a:r>
              <a:rPr lang="en-US"/>
              <a:t>Review all local, state and federal requirements</a:t>
            </a:r>
          </a:p>
          <a:p>
            <a:r>
              <a:rPr lang="en-US"/>
              <a:t>Review state EMS legislation and any other regulatory oversight agency/group requirements</a:t>
            </a:r>
          </a:p>
          <a:p>
            <a:r>
              <a:rPr lang="en-US"/>
              <a:t>Be familiar with contracts for service or labor work rules</a:t>
            </a:r>
          </a:p>
          <a:p>
            <a:r>
              <a:rPr lang="en-US"/>
              <a:t>Research industry standards (best practices, accreditation standards)</a:t>
            </a:r>
          </a:p>
        </p:txBody>
      </p:sp>
    </p:spTree>
    <p:extLst>
      <p:ext uri="{BB962C8B-B14F-4D97-AF65-F5344CB8AC3E}">
        <p14:creationId xmlns:p14="http://schemas.microsoft.com/office/powerpoint/2010/main" val="1499529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An Overview: CAAS History</a:t>
            </a:r>
          </a:p>
        </p:txBody>
      </p:sp>
      <p:sp>
        <p:nvSpPr>
          <p:cNvPr id="10243" name="Rectangle 3"/>
          <p:cNvSpPr>
            <a:spLocks noGrp="1" noChangeArrowheads="1"/>
          </p:cNvSpPr>
          <p:nvPr>
            <p:ph idx="1"/>
          </p:nvPr>
        </p:nvSpPr>
        <p:spPr/>
        <p:txBody>
          <a:bodyPr/>
          <a:lstStyle/>
          <a:p>
            <a:pPr eaLnBrk="1" hangingPunct="1"/>
            <a:r>
              <a:rPr lang="en-US" dirty="0"/>
              <a:t>Conceptualized by AAA Task Force in the early 1980s</a:t>
            </a:r>
          </a:p>
          <a:p>
            <a:pPr eaLnBrk="1" hangingPunct="1"/>
            <a:r>
              <a:rPr lang="en-US" dirty="0"/>
              <a:t>Independent Commission Established 1990.</a:t>
            </a:r>
          </a:p>
          <a:p>
            <a:pPr eaLnBrk="1" hangingPunct="1"/>
            <a:r>
              <a:rPr lang="en-US" dirty="0"/>
              <a:t>Led by Comprehensive Board of Directors</a:t>
            </a:r>
          </a:p>
          <a:p>
            <a:pPr eaLnBrk="1" hangingPunct="1"/>
            <a:r>
              <a:rPr lang="en-US" dirty="0"/>
              <a:t>First Services Accredited in 1993</a:t>
            </a:r>
          </a:p>
          <a:p>
            <a:pPr eaLnBrk="1" hangingPunct="1"/>
            <a:r>
              <a:rPr lang="en-US" dirty="0"/>
              <a:t>Standards revised in 2000, 2004, 2009</a:t>
            </a:r>
          </a:p>
          <a:p>
            <a:pPr eaLnBrk="1" hangingPunct="1"/>
            <a:r>
              <a:rPr lang="en-US" dirty="0"/>
              <a:t>Revision underway 2017  </a:t>
            </a:r>
          </a:p>
          <a:p>
            <a:pPr eaLnBrk="1" hangingPunct="1">
              <a:buFontTx/>
              <a:buNone/>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Writing Policy and Procedure</a:t>
            </a:r>
          </a:p>
        </p:txBody>
      </p:sp>
      <p:sp>
        <p:nvSpPr>
          <p:cNvPr id="14339" name="Content Placeholder 2"/>
          <p:cNvSpPr>
            <a:spLocks noGrp="1"/>
          </p:cNvSpPr>
          <p:nvPr>
            <p:ph idx="1"/>
          </p:nvPr>
        </p:nvSpPr>
        <p:spPr/>
        <p:txBody>
          <a:bodyPr/>
          <a:lstStyle/>
          <a:p>
            <a:r>
              <a:rPr lang="en-US"/>
              <a:t>Determine who develops, writes and approves policy and procedure</a:t>
            </a:r>
          </a:p>
          <a:p>
            <a:pPr lvl="1"/>
            <a:r>
              <a:rPr lang="en-US"/>
              <a:t>Department experts may have knowledge and expertise, but not necessarily the best writing and communication skills</a:t>
            </a:r>
          </a:p>
          <a:p>
            <a:pPr lvl="1"/>
            <a:r>
              <a:rPr lang="en-US"/>
              <a:t>Select an individual with strong writing and editing skills to work with industry/department experts</a:t>
            </a:r>
          </a:p>
          <a:p>
            <a:pPr lvl="1"/>
            <a:r>
              <a:rPr lang="en-US"/>
              <a:t>Even the best writers will need proof-reading, do not rely on spell checking software alone.</a:t>
            </a:r>
          </a:p>
          <a:p>
            <a:pPr lvl="1"/>
            <a:r>
              <a:rPr lang="en-US"/>
              <a:t>Who has final approval (Executive Director, Chief, Board of Directors)</a:t>
            </a:r>
          </a:p>
          <a:p>
            <a:pPr>
              <a:buFontTx/>
              <a:buNone/>
            </a:pPr>
            <a:endParaRPr lang="en-US"/>
          </a:p>
          <a:p>
            <a:pPr lvl="1">
              <a:buFontTx/>
              <a:buNone/>
            </a:pPr>
            <a:endParaRPr lang="en-US"/>
          </a:p>
        </p:txBody>
      </p:sp>
    </p:spTree>
    <p:extLst>
      <p:ext uri="{BB962C8B-B14F-4D97-AF65-F5344CB8AC3E}">
        <p14:creationId xmlns:p14="http://schemas.microsoft.com/office/powerpoint/2010/main" val="2941716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Remember the Five C’s</a:t>
            </a:r>
          </a:p>
        </p:txBody>
      </p:sp>
      <p:sp>
        <p:nvSpPr>
          <p:cNvPr id="15363" name="Content Placeholder 2"/>
          <p:cNvSpPr>
            <a:spLocks noGrp="1"/>
          </p:cNvSpPr>
          <p:nvPr>
            <p:ph idx="1"/>
          </p:nvPr>
        </p:nvSpPr>
        <p:spPr/>
        <p:txBody>
          <a:bodyPr/>
          <a:lstStyle/>
          <a:p>
            <a:r>
              <a:rPr lang="en-US"/>
              <a:t>Comprehensive</a:t>
            </a:r>
          </a:p>
          <a:p>
            <a:r>
              <a:rPr lang="en-US"/>
              <a:t>Clear</a:t>
            </a:r>
          </a:p>
          <a:p>
            <a:r>
              <a:rPr lang="en-US"/>
              <a:t>Consistent</a:t>
            </a:r>
          </a:p>
          <a:p>
            <a:r>
              <a:rPr lang="en-US"/>
              <a:t>Common Sense</a:t>
            </a:r>
          </a:p>
          <a:p>
            <a:r>
              <a:rPr lang="en-US"/>
              <a:t>Current</a:t>
            </a:r>
          </a:p>
        </p:txBody>
      </p:sp>
    </p:spTree>
    <p:extLst>
      <p:ext uri="{BB962C8B-B14F-4D97-AF65-F5344CB8AC3E}">
        <p14:creationId xmlns:p14="http://schemas.microsoft.com/office/powerpoint/2010/main" val="3055700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Policy Manual- Content and Structure</a:t>
            </a:r>
          </a:p>
        </p:txBody>
      </p:sp>
      <p:sp>
        <p:nvSpPr>
          <p:cNvPr id="16387" name="Content Placeholder 2"/>
          <p:cNvSpPr>
            <a:spLocks noGrp="1"/>
          </p:cNvSpPr>
          <p:nvPr>
            <p:ph idx="1"/>
          </p:nvPr>
        </p:nvSpPr>
        <p:spPr/>
        <p:txBody>
          <a:bodyPr/>
          <a:lstStyle/>
          <a:p>
            <a:r>
              <a:rPr lang="en-US"/>
              <a:t>Manual should be organized by General Sections</a:t>
            </a:r>
          </a:p>
          <a:p>
            <a:pPr lvl="1"/>
            <a:r>
              <a:rPr lang="en-US"/>
              <a:t>Administrative, HR, Operations, Billing, Communications, etc.</a:t>
            </a:r>
          </a:p>
          <a:p>
            <a:pPr lvl="1"/>
            <a:r>
              <a:rPr lang="en-US"/>
              <a:t>Allows for easy addition of future policies</a:t>
            </a:r>
          </a:p>
          <a:p>
            <a:r>
              <a:rPr lang="en-US"/>
              <a:t>Have a clear and easy to follow Table of Contents</a:t>
            </a:r>
          </a:p>
          <a:p>
            <a:r>
              <a:rPr lang="en-US"/>
              <a:t>Provide an Appendix for all forms and reference materials </a:t>
            </a:r>
          </a:p>
        </p:txBody>
      </p:sp>
    </p:spTree>
    <p:extLst>
      <p:ext uri="{BB962C8B-B14F-4D97-AF65-F5344CB8AC3E}">
        <p14:creationId xmlns:p14="http://schemas.microsoft.com/office/powerpoint/2010/main" val="4159596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Writing Policy- Content and Structure</a:t>
            </a:r>
          </a:p>
        </p:txBody>
      </p:sp>
      <p:sp>
        <p:nvSpPr>
          <p:cNvPr id="17411" name="Content Placeholder 2"/>
          <p:cNvSpPr>
            <a:spLocks noGrp="1"/>
          </p:cNvSpPr>
          <p:nvPr>
            <p:ph sz="half" idx="1"/>
          </p:nvPr>
        </p:nvSpPr>
        <p:spPr/>
        <p:txBody>
          <a:bodyPr/>
          <a:lstStyle/>
          <a:p>
            <a:endParaRPr lang="en-US" sz="1800" dirty="0"/>
          </a:p>
          <a:p>
            <a:r>
              <a:rPr lang="en-US" sz="2000" dirty="0"/>
              <a:t>Title</a:t>
            </a:r>
          </a:p>
          <a:p>
            <a:r>
              <a:rPr lang="en-US" sz="2000" dirty="0"/>
              <a:t>Section Location</a:t>
            </a:r>
          </a:p>
          <a:p>
            <a:r>
              <a:rPr lang="en-US" sz="2000" dirty="0"/>
              <a:t>Policy Number</a:t>
            </a:r>
          </a:p>
          <a:p>
            <a:r>
              <a:rPr lang="en-US" sz="2000" dirty="0"/>
              <a:t>Policy Purpose</a:t>
            </a:r>
          </a:p>
          <a:p>
            <a:r>
              <a:rPr lang="en-US" sz="2000" dirty="0"/>
              <a:t>Policy Statement</a:t>
            </a:r>
          </a:p>
          <a:p>
            <a:r>
              <a:rPr lang="en-US" sz="2000" dirty="0"/>
              <a:t>Procedure</a:t>
            </a:r>
          </a:p>
          <a:p>
            <a:r>
              <a:rPr lang="en-US" sz="2000" dirty="0"/>
              <a:t> References</a:t>
            </a:r>
          </a:p>
          <a:p>
            <a:endParaRPr lang="en-US" dirty="0"/>
          </a:p>
        </p:txBody>
      </p:sp>
      <p:sp>
        <p:nvSpPr>
          <p:cNvPr id="17412" name="Content Placeholder 3"/>
          <p:cNvSpPr>
            <a:spLocks noGrp="1"/>
          </p:cNvSpPr>
          <p:nvPr>
            <p:ph sz="half" idx="2"/>
          </p:nvPr>
        </p:nvSpPr>
        <p:spPr/>
        <p:txBody>
          <a:bodyPr/>
          <a:lstStyle/>
          <a:p>
            <a:endParaRPr lang="en-US" sz="1800" dirty="0"/>
          </a:p>
          <a:p>
            <a:r>
              <a:rPr lang="en-US" sz="2000" dirty="0"/>
              <a:t>Responsible Persons/Positions</a:t>
            </a:r>
          </a:p>
          <a:p>
            <a:r>
              <a:rPr lang="en-US" sz="2000" dirty="0"/>
              <a:t>Approved by</a:t>
            </a:r>
          </a:p>
          <a:p>
            <a:r>
              <a:rPr lang="en-US" sz="2000" dirty="0"/>
              <a:t>Effective date </a:t>
            </a:r>
          </a:p>
          <a:p>
            <a:r>
              <a:rPr lang="en-US" sz="2000" dirty="0"/>
              <a:t>Revision date(s)</a:t>
            </a:r>
          </a:p>
        </p:txBody>
      </p:sp>
      <p:sp>
        <p:nvSpPr>
          <p:cNvPr id="17413" name="TextBox 5"/>
          <p:cNvSpPr txBox="1">
            <a:spLocks noChangeArrowheads="1"/>
          </p:cNvSpPr>
          <p:nvPr/>
        </p:nvSpPr>
        <p:spPr bwMode="auto">
          <a:xfrm>
            <a:off x="990600" y="1600201"/>
            <a:ext cx="6248400" cy="461665"/>
          </a:xfrm>
          <a:prstGeom prst="rect">
            <a:avLst/>
          </a:prstGeom>
          <a:noFill/>
          <a:ln w="9525">
            <a:noFill/>
            <a:miter lim="800000"/>
            <a:headEnd/>
            <a:tailEnd/>
          </a:ln>
        </p:spPr>
        <p:txBody>
          <a:bodyPr>
            <a:spAutoFit/>
          </a:bodyPr>
          <a:lstStyle/>
          <a:p>
            <a:pPr algn="ctr"/>
            <a:r>
              <a:rPr lang="en-US" dirty="0">
                <a:latin typeface="Arial" pitchFamily="34" charset="0"/>
              </a:rPr>
              <a:t>All Policy and Procedures should contain:</a:t>
            </a:r>
          </a:p>
        </p:txBody>
      </p:sp>
    </p:spTree>
    <p:extLst>
      <p:ext uri="{BB962C8B-B14F-4D97-AF65-F5344CB8AC3E}">
        <p14:creationId xmlns:p14="http://schemas.microsoft.com/office/powerpoint/2010/main" val="31348772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Develop a Template</a:t>
            </a:r>
          </a:p>
        </p:txBody>
      </p:sp>
      <p:sp>
        <p:nvSpPr>
          <p:cNvPr id="18435" name="Content Placeholder 2"/>
          <p:cNvSpPr>
            <a:spLocks noGrp="1"/>
          </p:cNvSpPr>
          <p:nvPr>
            <p:ph idx="1"/>
          </p:nvPr>
        </p:nvSpPr>
        <p:spPr/>
        <p:txBody>
          <a:bodyPr/>
          <a:lstStyle/>
          <a:p>
            <a:pPr>
              <a:buFontTx/>
              <a:buNone/>
            </a:pPr>
            <a:r>
              <a:rPr lang="en-US"/>
              <a:t>Consistency is the Key</a:t>
            </a:r>
          </a:p>
          <a:p>
            <a:pPr>
              <a:buFontTx/>
              <a:buNone/>
            </a:pPr>
            <a:r>
              <a:rPr lang="en-US"/>
              <a:t>Format- use universal Font/ Size/ Spacing</a:t>
            </a:r>
          </a:p>
          <a:p>
            <a:pPr>
              <a:buFontTx/>
              <a:buNone/>
            </a:pPr>
            <a:r>
              <a:rPr lang="en-US"/>
              <a:t>Bullets and numbering should be the same from document to document</a:t>
            </a:r>
          </a:p>
          <a:p>
            <a:pPr>
              <a:buFontTx/>
              <a:buNone/>
            </a:pPr>
            <a:r>
              <a:rPr lang="en-US"/>
              <a:t>	</a:t>
            </a:r>
            <a:r>
              <a:rPr lang="en-US" sz="1400"/>
              <a:t>1.  Step one</a:t>
            </a:r>
          </a:p>
          <a:p>
            <a:pPr>
              <a:buFontTx/>
              <a:buNone/>
            </a:pPr>
            <a:r>
              <a:rPr lang="en-US" sz="1400"/>
              <a:t>	         	a. </a:t>
            </a:r>
          </a:p>
          <a:p>
            <a:pPr>
              <a:buFontTx/>
              <a:buNone/>
            </a:pPr>
            <a:r>
              <a:rPr lang="en-US" sz="1400"/>
              <a:t>		b. </a:t>
            </a:r>
          </a:p>
          <a:p>
            <a:pPr>
              <a:buFontTx/>
              <a:buNone/>
            </a:pPr>
            <a:r>
              <a:rPr lang="en-US" sz="1400"/>
              <a:t>	2.  Step two</a:t>
            </a:r>
          </a:p>
          <a:p>
            <a:pPr>
              <a:buFontTx/>
              <a:buNone/>
            </a:pPr>
            <a:r>
              <a:rPr lang="en-US" sz="1400"/>
              <a:t>		a. </a:t>
            </a:r>
          </a:p>
          <a:p>
            <a:pPr>
              <a:buFontTx/>
              <a:buNone/>
            </a:pPr>
            <a:r>
              <a:rPr lang="en-US" sz="1400"/>
              <a:t>		b. </a:t>
            </a:r>
          </a:p>
          <a:p>
            <a:pPr>
              <a:buFontTx/>
              <a:buNone/>
            </a:pPr>
            <a:r>
              <a:rPr lang="en-US" sz="1400"/>
              <a:t>		c.</a:t>
            </a:r>
          </a:p>
          <a:p>
            <a:pPr>
              <a:buFontTx/>
              <a:buNone/>
            </a:pPr>
            <a:r>
              <a:rPr lang="en-US"/>
              <a:t>	</a:t>
            </a:r>
            <a:r>
              <a:rPr lang="en-US" sz="1400"/>
              <a:t>3.  Step three</a:t>
            </a:r>
          </a:p>
          <a:p>
            <a:pPr>
              <a:buFontTx/>
              <a:buNone/>
            </a:pPr>
            <a:endParaRPr lang="en-US"/>
          </a:p>
        </p:txBody>
      </p:sp>
    </p:spTree>
    <p:extLst>
      <p:ext uri="{BB962C8B-B14F-4D97-AF65-F5344CB8AC3E}">
        <p14:creationId xmlns:p14="http://schemas.microsoft.com/office/powerpoint/2010/main" val="35282904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Writing Tips</a:t>
            </a:r>
          </a:p>
        </p:txBody>
      </p:sp>
      <p:sp>
        <p:nvSpPr>
          <p:cNvPr id="19459" name="Content Placeholder 2"/>
          <p:cNvSpPr>
            <a:spLocks noGrp="1"/>
          </p:cNvSpPr>
          <p:nvPr>
            <p:ph idx="1"/>
          </p:nvPr>
        </p:nvSpPr>
        <p:spPr/>
        <p:txBody>
          <a:bodyPr/>
          <a:lstStyle/>
          <a:p>
            <a:r>
              <a:rPr lang="en-US" dirty="0"/>
              <a:t>Develop a writing plan</a:t>
            </a:r>
          </a:p>
          <a:p>
            <a:pPr lvl="1"/>
            <a:r>
              <a:rPr lang="en-US" dirty="0"/>
              <a:t>Use active voice, in present tense</a:t>
            </a:r>
          </a:p>
          <a:p>
            <a:pPr lvl="1"/>
            <a:r>
              <a:rPr lang="en-US" dirty="0"/>
              <a:t>As often as possible, use standard word order</a:t>
            </a:r>
          </a:p>
          <a:p>
            <a:pPr lvl="2"/>
            <a:r>
              <a:rPr lang="en-US" dirty="0"/>
              <a:t>Subject/Verb/Object</a:t>
            </a:r>
          </a:p>
          <a:p>
            <a:r>
              <a:rPr lang="en-US" dirty="0"/>
              <a:t>Write in clear, understandable terms</a:t>
            </a:r>
          </a:p>
          <a:p>
            <a:r>
              <a:rPr lang="en-US" dirty="0"/>
              <a:t>Use logical, sequential order</a:t>
            </a:r>
          </a:p>
          <a:p>
            <a:r>
              <a:rPr lang="en-US" dirty="0"/>
              <a:t>State clearly who (by position) is to carry out the task(s)</a:t>
            </a:r>
          </a:p>
          <a:p>
            <a:r>
              <a:rPr lang="en-US" dirty="0"/>
              <a:t>Describe how the task(s) will be performed</a:t>
            </a:r>
          </a:p>
          <a:p>
            <a:r>
              <a:rPr lang="en-US" dirty="0"/>
              <a:t>Include when the task(s) will be performed</a:t>
            </a:r>
          </a:p>
          <a:p>
            <a:pPr lvl="1"/>
            <a:endParaRPr lang="en-US" dirty="0"/>
          </a:p>
        </p:txBody>
      </p:sp>
    </p:spTree>
    <p:extLst>
      <p:ext uri="{BB962C8B-B14F-4D97-AF65-F5344CB8AC3E}">
        <p14:creationId xmlns:p14="http://schemas.microsoft.com/office/powerpoint/2010/main" val="39636880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Writing Tips	</a:t>
            </a:r>
          </a:p>
        </p:txBody>
      </p:sp>
      <p:sp>
        <p:nvSpPr>
          <p:cNvPr id="20483" name="Content Placeholder 2"/>
          <p:cNvSpPr>
            <a:spLocks noGrp="1"/>
          </p:cNvSpPr>
          <p:nvPr>
            <p:ph idx="1"/>
          </p:nvPr>
        </p:nvSpPr>
        <p:spPr/>
        <p:txBody>
          <a:bodyPr/>
          <a:lstStyle/>
          <a:p>
            <a:r>
              <a:rPr lang="en-US" dirty="0"/>
              <a:t>Use specific language- if you need to use an acronym, spell it out the first time</a:t>
            </a:r>
          </a:p>
          <a:p>
            <a:pPr lvl="1">
              <a:buFontTx/>
              <a:buNone/>
            </a:pPr>
            <a:r>
              <a:rPr lang="en-US" dirty="0"/>
              <a:t>	example: The Commission on Accreditation of Ambulance Services (CAAS)</a:t>
            </a:r>
          </a:p>
          <a:p>
            <a:r>
              <a:rPr lang="en-US" dirty="0"/>
              <a:t>Use short sentences, and avoid ambiguous words such as “Should” “May” or “Ought”</a:t>
            </a:r>
          </a:p>
          <a:p>
            <a:r>
              <a:rPr lang="en-US" dirty="0"/>
              <a:t>“Shall”, “Will” or “Must” are clear and direct</a:t>
            </a:r>
          </a:p>
          <a:p>
            <a:endParaRPr lang="en-US" dirty="0"/>
          </a:p>
        </p:txBody>
      </p:sp>
    </p:spTree>
    <p:extLst>
      <p:ext uri="{BB962C8B-B14F-4D97-AF65-F5344CB8AC3E}">
        <p14:creationId xmlns:p14="http://schemas.microsoft.com/office/powerpoint/2010/main" val="31190974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Writing Tips- Gender Specificity</a:t>
            </a:r>
          </a:p>
        </p:txBody>
      </p:sp>
      <p:sp>
        <p:nvSpPr>
          <p:cNvPr id="21507" name="Content Placeholder 2"/>
          <p:cNvSpPr>
            <a:spLocks noGrp="1"/>
          </p:cNvSpPr>
          <p:nvPr>
            <p:ph idx="1"/>
          </p:nvPr>
        </p:nvSpPr>
        <p:spPr/>
        <p:txBody>
          <a:bodyPr/>
          <a:lstStyle/>
          <a:p>
            <a:r>
              <a:rPr lang="en-US"/>
              <a:t>Repetitive use of “he or she” is acceptable</a:t>
            </a:r>
          </a:p>
          <a:p>
            <a:pPr algn="ctr">
              <a:buFontTx/>
              <a:buNone/>
            </a:pPr>
            <a:r>
              <a:rPr lang="en-US"/>
              <a:t>OR</a:t>
            </a:r>
          </a:p>
          <a:p>
            <a:r>
              <a:rPr lang="en-US"/>
              <a:t>May also use a disclaimer statement</a:t>
            </a:r>
          </a:p>
          <a:p>
            <a:pPr lvl="1"/>
            <a:r>
              <a:rPr lang="en-US" i="1"/>
              <a:t>The pronouns used in this manual are in the masculine form, This was done for the sake of clarity and to avoid the redundancy of using “he or she” and “his or her.”</a:t>
            </a:r>
          </a:p>
          <a:p>
            <a:pPr>
              <a:buFontTx/>
              <a:buNone/>
            </a:pPr>
            <a:endParaRPr lang="en-US"/>
          </a:p>
        </p:txBody>
      </p:sp>
    </p:spTree>
    <p:extLst>
      <p:ext uri="{BB962C8B-B14F-4D97-AF65-F5344CB8AC3E}">
        <p14:creationId xmlns:p14="http://schemas.microsoft.com/office/powerpoint/2010/main" val="16315101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t>Writing Tips- Referencing other Documents	</a:t>
            </a:r>
          </a:p>
        </p:txBody>
      </p:sp>
      <p:sp>
        <p:nvSpPr>
          <p:cNvPr id="22531" name="Content Placeholder 2"/>
          <p:cNvSpPr>
            <a:spLocks noGrp="1"/>
          </p:cNvSpPr>
          <p:nvPr>
            <p:ph idx="1"/>
          </p:nvPr>
        </p:nvSpPr>
        <p:spPr/>
        <p:txBody>
          <a:bodyPr/>
          <a:lstStyle/>
          <a:p>
            <a:r>
              <a:rPr lang="en-US"/>
              <a:t>When subject matter affects multiple policies, take care to avoid redundancy or inconsistency</a:t>
            </a:r>
          </a:p>
          <a:p>
            <a:r>
              <a:rPr lang="en-US"/>
              <a:t>Reference another policy by name and number, rather than re-writing the content into the new policy i.e. </a:t>
            </a:r>
            <a:r>
              <a:rPr lang="en-US" i="1"/>
              <a:t>“refer to policy 101.05 Incident Reporting” </a:t>
            </a:r>
          </a:p>
          <a:p>
            <a:r>
              <a:rPr lang="en-US"/>
              <a:t>Forms should not be imbedded into a policy, but clearly located in an appendix for quick reference .  If adherence to the policy requires the completion of a form, direct the reader to the title and appendix number of the required form.  </a:t>
            </a:r>
          </a:p>
          <a:p>
            <a:r>
              <a:rPr lang="en-US"/>
              <a:t>For electronic copies, imbedded links are appropriate, as long as there is one clear appendix/ location for all forms</a:t>
            </a:r>
          </a:p>
          <a:p>
            <a:pPr>
              <a:buFontTx/>
              <a:buNone/>
            </a:pPr>
            <a:endParaRPr lang="en-US"/>
          </a:p>
        </p:txBody>
      </p:sp>
    </p:spTree>
    <p:extLst>
      <p:ext uri="{BB962C8B-B14F-4D97-AF65-F5344CB8AC3E}">
        <p14:creationId xmlns:p14="http://schemas.microsoft.com/office/powerpoint/2010/main" val="22391181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Implementation and Distribution</a:t>
            </a:r>
          </a:p>
        </p:txBody>
      </p:sp>
      <p:sp>
        <p:nvSpPr>
          <p:cNvPr id="23555" name="Content Placeholder 2"/>
          <p:cNvSpPr>
            <a:spLocks noGrp="1"/>
          </p:cNvSpPr>
          <p:nvPr>
            <p:ph idx="1"/>
          </p:nvPr>
        </p:nvSpPr>
        <p:spPr/>
        <p:txBody>
          <a:bodyPr/>
          <a:lstStyle/>
          <a:p>
            <a:pPr>
              <a:buFontTx/>
              <a:buNone/>
            </a:pPr>
            <a:r>
              <a:rPr lang="en-US"/>
              <a:t>DO NOT develop Policy/Procedure in a vacuum </a:t>
            </a:r>
          </a:p>
          <a:p>
            <a:r>
              <a:rPr lang="en-US"/>
              <a:t>Seek input from involved staff</a:t>
            </a:r>
          </a:p>
          <a:p>
            <a:pPr lvl="1"/>
            <a:r>
              <a:rPr lang="en-US"/>
              <a:t>Include legal and Medical Direction</a:t>
            </a:r>
          </a:p>
          <a:p>
            <a:r>
              <a:rPr lang="en-US"/>
              <a:t>Incorporate changes or suggestions as appropriate</a:t>
            </a:r>
          </a:p>
          <a:p>
            <a:r>
              <a:rPr lang="en-US"/>
              <a:t>Forward draft documents for review</a:t>
            </a:r>
          </a:p>
          <a:p>
            <a:r>
              <a:rPr lang="en-US"/>
              <a:t>Approval- include signature and date</a:t>
            </a:r>
          </a:p>
          <a:p>
            <a:r>
              <a:rPr lang="en-US"/>
              <a:t>Clearly communicate and distribute content and effective date of policy implementation to all employees</a:t>
            </a:r>
          </a:p>
          <a:p>
            <a:r>
              <a:rPr lang="en-US"/>
              <a:t>After effective date- establish a method to ensure P&amp;P’s are being properly followed</a:t>
            </a:r>
          </a:p>
          <a:p>
            <a:endParaRPr lang="en-US"/>
          </a:p>
          <a:p>
            <a:pPr>
              <a:buFontTx/>
              <a:buNone/>
            </a:pPr>
            <a:endParaRPr lang="en-US"/>
          </a:p>
          <a:p>
            <a:pPr>
              <a:buFontTx/>
              <a:buNone/>
            </a:pPr>
            <a:r>
              <a:rPr lang="en-US"/>
              <a:t>I</a:t>
            </a:r>
          </a:p>
        </p:txBody>
      </p:sp>
    </p:spTree>
    <p:extLst>
      <p:ext uri="{BB962C8B-B14F-4D97-AF65-F5344CB8AC3E}">
        <p14:creationId xmlns:p14="http://schemas.microsoft.com/office/powerpoint/2010/main" val="293545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t>Accredited EMS Agencies</a:t>
            </a:r>
          </a:p>
        </p:txBody>
      </p:sp>
      <p:sp>
        <p:nvSpPr>
          <p:cNvPr id="22531" name="Rectangle 4"/>
          <p:cNvSpPr>
            <a:spLocks noGrp="1" noChangeArrowheads="1"/>
          </p:cNvSpPr>
          <p:nvPr>
            <p:ph type="body" sz="half" idx="1"/>
          </p:nvPr>
        </p:nvSpPr>
        <p:spPr>
          <a:xfrm>
            <a:off x="304800" y="2209800"/>
            <a:ext cx="4276436" cy="4114800"/>
          </a:xfrm>
        </p:spPr>
        <p:txBody>
          <a:bodyPr/>
          <a:lstStyle/>
          <a:p>
            <a:pPr eaLnBrk="1" hangingPunct="1"/>
            <a:r>
              <a:rPr lang="en-US" sz="1600" dirty="0"/>
              <a:t>USA, Canada, and West Indies</a:t>
            </a:r>
          </a:p>
          <a:p>
            <a:pPr eaLnBrk="1" hangingPunct="1"/>
            <a:r>
              <a:rPr lang="en-US" sz="1600" dirty="0"/>
              <a:t>Large National Companies</a:t>
            </a:r>
          </a:p>
          <a:p>
            <a:pPr eaLnBrk="1" hangingPunct="1"/>
            <a:r>
              <a:rPr lang="en-US" sz="1600" dirty="0"/>
              <a:t>Small Volunteer Services</a:t>
            </a:r>
          </a:p>
          <a:p>
            <a:pPr eaLnBrk="1" hangingPunct="1"/>
            <a:r>
              <a:rPr lang="en-US" sz="1600" dirty="0"/>
              <a:t>Commercial and Not-for-Profit Services</a:t>
            </a:r>
          </a:p>
          <a:p>
            <a:pPr eaLnBrk="1" hangingPunct="1"/>
            <a:r>
              <a:rPr lang="en-US" sz="1600" dirty="0"/>
              <a:t>Urban Services</a:t>
            </a:r>
          </a:p>
          <a:p>
            <a:pPr eaLnBrk="1" hangingPunct="1"/>
            <a:r>
              <a:rPr lang="en-US" sz="1600" dirty="0"/>
              <a:t>Rural Services</a:t>
            </a:r>
          </a:p>
          <a:p>
            <a:pPr eaLnBrk="1" hangingPunct="1"/>
            <a:r>
              <a:rPr lang="en-US" sz="1600" dirty="0"/>
              <a:t>Fire-Based Services</a:t>
            </a:r>
          </a:p>
          <a:p>
            <a:pPr eaLnBrk="1" hangingPunct="1"/>
            <a:r>
              <a:rPr lang="en-US" sz="1600" dirty="0"/>
              <a:t>Municipal</a:t>
            </a:r>
          </a:p>
          <a:p>
            <a:pPr eaLnBrk="1" hangingPunct="1"/>
            <a:r>
              <a:rPr lang="en-US" sz="1600" dirty="0"/>
              <a:t>Hospital-Based Services</a:t>
            </a:r>
          </a:p>
          <a:p>
            <a:pPr eaLnBrk="1" hangingPunct="1"/>
            <a:r>
              <a:rPr lang="en-US" sz="1600" dirty="0"/>
              <a:t>Public Utility Models</a:t>
            </a:r>
          </a:p>
        </p:txBody>
      </p:sp>
      <p:pic>
        <p:nvPicPr>
          <p:cNvPr id="22532" name="Picture 5" descr="HEMSI DSCF0802[1]"/>
          <p:cNvPicPr>
            <a:picLocks noGrp="1" noChangeAspect="1" noChangeArrowheads="1"/>
          </p:cNvPicPr>
          <p:nvPr>
            <p:ph sz="half" idx="2"/>
          </p:nvPr>
        </p:nvPicPr>
        <p:blipFill>
          <a:blip r:embed="rId2" cstate="print"/>
          <a:stretch>
            <a:fillRect/>
          </a:stretch>
        </p:blipFill>
        <p:spPr>
          <a:xfrm>
            <a:off x="4724400" y="2438400"/>
            <a:ext cx="4140200" cy="3105150"/>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Legal Review</a:t>
            </a:r>
          </a:p>
        </p:txBody>
      </p:sp>
      <p:sp>
        <p:nvSpPr>
          <p:cNvPr id="22531" name="Rectangle 3"/>
          <p:cNvSpPr>
            <a:spLocks noChangeArrowheads="1"/>
          </p:cNvSpPr>
          <p:nvPr/>
        </p:nvSpPr>
        <p:spPr bwMode="auto">
          <a:xfrm>
            <a:off x="304800" y="1676402"/>
            <a:ext cx="8534400" cy="5078313"/>
          </a:xfrm>
          <a:prstGeom prst="rect">
            <a:avLst/>
          </a:prstGeom>
          <a:noFill/>
          <a:ln w="9525">
            <a:noFill/>
            <a:miter lim="800000"/>
            <a:headEnd/>
            <a:tailEnd/>
          </a:ln>
        </p:spPr>
        <p:txBody>
          <a:bodyPr>
            <a:spAutoFit/>
          </a:bodyPr>
          <a:lstStyle/>
          <a:p>
            <a:pPr>
              <a:defRPr/>
            </a:pPr>
            <a:r>
              <a:rPr lang="en-US" b="1" dirty="0">
                <a:solidFill>
                  <a:srgbClr val="055A8D"/>
                </a:solidFill>
                <a:latin typeface="Arial Narrow" pitchFamily="34" charset="0"/>
              </a:rPr>
              <a:t>Must Demonstrate That All Policies and Procedures Have Been Reviewed by Legal Counsel to Ensure That They Are in Compliance with the Law</a:t>
            </a:r>
          </a:p>
          <a:p>
            <a:pPr>
              <a:defRPr/>
            </a:pPr>
            <a:endParaRPr lang="en-US" b="1" dirty="0">
              <a:solidFill>
                <a:srgbClr val="055A8D"/>
              </a:solidFill>
              <a:latin typeface="Arial Narrow" pitchFamily="34" charset="0"/>
            </a:endParaRPr>
          </a:p>
          <a:p>
            <a:pPr>
              <a:buFont typeface="Arial" pitchFamily="34" charset="0"/>
              <a:buChar char="•"/>
              <a:defRPr/>
            </a:pPr>
            <a:r>
              <a:rPr lang="en-US" sz="2000" dirty="0">
                <a:latin typeface="Arial" pitchFamily="34" charset="0"/>
              </a:rPr>
              <a:t> Americans with Disabilities Act</a:t>
            </a:r>
          </a:p>
          <a:p>
            <a:pPr>
              <a:buFont typeface="Arial" pitchFamily="34" charset="0"/>
              <a:buChar char="•"/>
              <a:defRPr/>
            </a:pPr>
            <a:r>
              <a:rPr lang="en-US" sz="2000" dirty="0">
                <a:latin typeface="Arial" pitchFamily="34" charset="0"/>
              </a:rPr>
              <a:t>Family and Medical Leave Act</a:t>
            </a:r>
          </a:p>
          <a:p>
            <a:pPr>
              <a:buFont typeface="Arial" pitchFamily="34" charset="0"/>
              <a:buChar char="•"/>
              <a:defRPr/>
            </a:pPr>
            <a:r>
              <a:rPr lang="en-US" sz="2000" dirty="0">
                <a:latin typeface="Arial" pitchFamily="34" charset="0"/>
              </a:rPr>
              <a:t>Occupational Health and Safety Act</a:t>
            </a:r>
          </a:p>
          <a:p>
            <a:pPr>
              <a:buFont typeface="Arial" pitchFamily="34" charset="0"/>
              <a:buChar char="•"/>
              <a:defRPr/>
            </a:pPr>
            <a:r>
              <a:rPr lang="en-US" sz="2000" dirty="0">
                <a:latin typeface="Arial" pitchFamily="34" charset="0"/>
              </a:rPr>
              <a:t>Fair Labor Standards Act</a:t>
            </a:r>
          </a:p>
          <a:p>
            <a:pPr>
              <a:buFont typeface="Arial" pitchFamily="34" charset="0"/>
              <a:buChar char="•"/>
              <a:defRPr/>
            </a:pPr>
            <a:r>
              <a:rPr lang="en-US" sz="2000" dirty="0">
                <a:latin typeface="Arial" pitchFamily="34" charset="0"/>
              </a:rPr>
              <a:t>National Labor Relations Act</a:t>
            </a:r>
          </a:p>
          <a:p>
            <a:pPr>
              <a:buFont typeface="Arial" pitchFamily="34" charset="0"/>
              <a:buChar char="•"/>
              <a:defRPr/>
            </a:pPr>
            <a:r>
              <a:rPr lang="en-US" sz="2000" dirty="0">
                <a:latin typeface="Arial" pitchFamily="34" charset="0"/>
              </a:rPr>
              <a:t>Sexual Harassment</a:t>
            </a:r>
          </a:p>
          <a:p>
            <a:pPr>
              <a:buFont typeface="Arial" pitchFamily="34" charset="0"/>
              <a:buChar char="•"/>
              <a:defRPr/>
            </a:pPr>
            <a:r>
              <a:rPr lang="en-US" sz="2000" dirty="0">
                <a:latin typeface="Arial" pitchFamily="34" charset="0"/>
              </a:rPr>
              <a:t>Age Discrimination </a:t>
            </a:r>
          </a:p>
          <a:p>
            <a:pPr>
              <a:defRPr/>
            </a:pPr>
            <a:endParaRPr lang="en-US" sz="2000" dirty="0">
              <a:latin typeface="Arial" pitchFamily="34" charset="0"/>
            </a:endParaRPr>
          </a:p>
          <a:p>
            <a:pPr algn="ctr">
              <a:defRPr/>
            </a:pPr>
            <a:r>
              <a:rPr lang="en-US" sz="2800" i="1" dirty="0">
                <a:solidFill>
                  <a:schemeClr val="accent2">
                    <a:lumMod val="75000"/>
                  </a:schemeClr>
                </a:solidFill>
                <a:latin typeface="Arial" pitchFamily="34" charset="0"/>
              </a:rPr>
              <a:t>And the list goes on…</a:t>
            </a:r>
          </a:p>
          <a:p>
            <a:pPr>
              <a:defRPr/>
            </a:pPr>
            <a:endParaRPr lang="en-US" sz="2000" dirty="0">
              <a:latin typeface="Arial" pitchFamily="34" charset="0"/>
            </a:endParaRPr>
          </a:p>
          <a:p>
            <a:pPr>
              <a:buFont typeface="Wingdings" pitchFamily="2" charset="2"/>
              <a:buChar char="§"/>
              <a:defRPr/>
            </a:pPr>
            <a:endParaRPr lang="en-US" sz="2000" dirty="0">
              <a:latin typeface="Arial" pitchFamily="34" charset="0"/>
            </a:endParaRPr>
          </a:p>
        </p:txBody>
      </p:sp>
    </p:spTree>
    <p:extLst>
      <p:ext uri="{BB962C8B-B14F-4D97-AF65-F5344CB8AC3E}">
        <p14:creationId xmlns:p14="http://schemas.microsoft.com/office/powerpoint/2010/main" val="29181696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t>Medical Direction Review</a:t>
            </a:r>
          </a:p>
        </p:txBody>
      </p:sp>
      <p:sp>
        <p:nvSpPr>
          <p:cNvPr id="25603" name="Content Placeholder 2"/>
          <p:cNvSpPr>
            <a:spLocks noGrp="1"/>
          </p:cNvSpPr>
          <p:nvPr>
            <p:ph sz="half" idx="1"/>
          </p:nvPr>
        </p:nvSpPr>
        <p:spPr/>
        <p:txBody>
          <a:bodyPr/>
          <a:lstStyle/>
          <a:p>
            <a:r>
              <a:rPr lang="en-US" sz="1800"/>
              <a:t>Clinical Performance Standards</a:t>
            </a:r>
          </a:p>
          <a:p>
            <a:r>
              <a:rPr lang="en-US" sz="1800"/>
              <a:t>Any clinical standards used in the hiring process </a:t>
            </a:r>
          </a:p>
          <a:p>
            <a:r>
              <a:rPr lang="en-US" sz="1800"/>
              <a:t>Continuing Medical Education Program</a:t>
            </a:r>
          </a:p>
          <a:p>
            <a:r>
              <a:rPr lang="en-US" sz="1800"/>
              <a:t>Specialty Care Program</a:t>
            </a:r>
          </a:p>
          <a:p>
            <a:r>
              <a:rPr lang="en-US" sz="1800"/>
              <a:t>Authorization of the protocols</a:t>
            </a:r>
          </a:p>
          <a:p>
            <a:r>
              <a:rPr lang="en-US" sz="1800"/>
              <a:t>Distributing medical records</a:t>
            </a:r>
          </a:p>
          <a:p>
            <a:r>
              <a:rPr lang="en-US" sz="1800"/>
              <a:t>Staffing qualifications/standards</a:t>
            </a:r>
          </a:p>
          <a:p>
            <a:pPr>
              <a:buFontTx/>
              <a:buNone/>
            </a:pPr>
            <a:endParaRPr lang="en-US" sz="1000"/>
          </a:p>
        </p:txBody>
      </p:sp>
      <p:sp>
        <p:nvSpPr>
          <p:cNvPr id="25604" name="Content Placeholder 3"/>
          <p:cNvSpPr>
            <a:spLocks noGrp="1"/>
          </p:cNvSpPr>
          <p:nvPr>
            <p:ph sz="half" idx="2"/>
          </p:nvPr>
        </p:nvSpPr>
        <p:spPr/>
        <p:txBody>
          <a:bodyPr/>
          <a:lstStyle/>
          <a:p>
            <a:r>
              <a:rPr lang="en-US" sz="1800"/>
              <a:t>Triaging requests for service</a:t>
            </a:r>
          </a:p>
          <a:p>
            <a:r>
              <a:rPr lang="en-US" sz="1800"/>
              <a:t>Response time standards</a:t>
            </a:r>
          </a:p>
          <a:p>
            <a:r>
              <a:rPr lang="en-US" sz="1800"/>
              <a:t>Response Time Reporting</a:t>
            </a:r>
          </a:p>
          <a:p>
            <a:r>
              <a:rPr lang="en-US" sz="1800"/>
              <a:t>CQI/ Performance Improvement Program</a:t>
            </a:r>
          </a:p>
          <a:p>
            <a:r>
              <a:rPr lang="en-US" sz="1800"/>
              <a:t>Medical error reporting process</a:t>
            </a:r>
          </a:p>
          <a:p>
            <a:r>
              <a:rPr lang="en-US" sz="1800"/>
              <a:t>Equipment requirements/criteria</a:t>
            </a:r>
          </a:p>
          <a:p>
            <a:endParaRPr lang="en-US" sz="1800"/>
          </a:p>
        </p:txBody>
      </p:sp>
    </p:spTree>
    <p:extLst>
      <p:ext uri="{BB962C8B-B14F-4D97-AF65-F5344CB8AC3E}">
        <p14:creationId xmlns:p14="http://schemas.microsoft.com/office/powerpoint/2010/main" val="39180794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Other Review Sources</a:t>
            </a:r>
          </a:p>
        </p:txBody>
      </p:sp>
      <p:sp>
        <p:nvSpPr>
          <p:cNvPr id="26627" name="Content Placeholder 4"/>
          <p:cNvSpPr>
            <a:spLocks noGrp="1"/>
          </p:cNvSpPr>
          <p:nvPr>
            <p:ph idx="1"/>
          </p:nvPr>
        </p:nvSpPr>
        <p:spPr/>
        <p:txBody>
          <a:bodyPr/>
          <a:lstStyle/>
          <a:p>
            <a:r>
              <a:rPr lang="en-US" dirty="0"/>
              <a:t>Fellow managers/ EMS leaders</a:t>
            </a:r>
          </a:p>
          <a:p>
            <a:r>
              <a:rPr lang="en-US" dirty="0"/>
              <a:t>Subject Matter Experts</a:t>
            </a:r>
          </a:p>
          <a:p>
            <a:r>
              <a:rPr lang="en-US" dirty="0"/>
              <a:t>Consultants </a:t>
            </a:r>
          </a:p>
        </p:txBody>
      </p:sp>
    </p:spTree>
    <p:extLst>
      <p:ext uri="{BB962C8B-B14F-4D97-AF65-F5344CB8AC3E}">
        <p14:creationId xmlns:p14="http://schemas.microsoft.com/office/powerpoint/2010/main" val="31912840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t>Implementation and Distribution</a:t>
            </a:r>
          </a:p>
        </p:txBody>
      </p:sp>
      <p:sp>
        <p:nvSpPr>
          <p:cNvPr id="27651" name="Content Placeholder 2"/>
          <p:cNvSpPr>
            <a:spLocks noGrp="1"/>
          </p:cNvSpPr>
          <p:nvPr>
            <p:ph idx="1"/>
          </p:nvPr>
        </p:nvSpPr>
        <p:spPr/>
        <p:txBody>
          <a:bodyPr/>
          <a:lstStyle/>
          <a:p>
            <a:r>
              <a:rPr lang="en-US"/>
              <a:t>When distributing, include instructions on how the new document will be incorporated into existing manuals/ handbooks/ intranet </a:t>
            </a:r>
          </a:p>
          <a:p>
            <a:r>
              <a:rPr lang="en-US"/>
              <a:t>Who is responsible for this action?</a:t>
            </a:r>
          </a:p>
          <a:p>
            <a:r>
              <a:rPr lang="en-US"/>
              <a:t>Archive old policies for reference </a:t>
            </a:r>
          </a:p>
          <a:p>
            <a:pPr lvl="1"/>
            <a:r>
              <a:rPr lang="en-US"/>
              <a:t>What was the policy </a:t>
            </a:r>
            <a:r>
              <a:rPr lang="en-US" i="1"/>
              <a:t>at the time </a:t>
            </a:r>
            <a:r>
              <a:rPr lang="en-US"/>
              <a:t>of the event in question?</a:t>
            </a:r>
          </a:p>
        </p:txBody>
      </p:sp>
    </p:spTree>
    <p:extLst>
      <p:ext uri="{BB962C8B-B14F-4D97-AF65-F5344CB8AC3E}">
        <p14:creationId xmlns:p14="http://schemas.microsoft.com/office/powerpoint/2010/main" val="37410863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Policy Review	</a:t>
            </a:r>
          </a:p>
        </p:txBody>
      </p:sp>
      <p:sp>
        <p:nvSpPr>
          <p:cNvPr id="28675" name="Rectangle 3"/>
          <p:cNvSpPr>
            <a:spLocks noGrp="1" noChangeArrowheads="1"/>
          </p:cNvSpPr>
          <p:nvPr>
            <p:ph type="body" idx="1"/>
          </p:nvPr>
        </p:nvSpPr>
        <p:spPr/>
        <p:txBody>
          <a:bodyPr/>
          <a:lstStyle/>
          <a:p>
            <a:r>
              <a:rPr lang="en-US"/>
              <a:t>Policies and Procedures should be reviewed at least annually</a:t>
            </a:r>
          </a:p>
          <a:p>
            <a:r>
              <a:rPr lang="en-US"/>
              <a:t>More frequently if policies are revised or procedure expectations change</a:t>
            </a:r>
          </a:p>
          <a:p>
            <a:r>
              <a:rPr lang="en-US"/>
              <a:t>All policy changes need to follow the same review process as initial policy development</a:t>
            </a:r>
          </a:p>
          <a:p>
            <a:r>
              <a:rPr lang="en-US"/>
              <a:t>Ensure that revised policies replace all previous versions</a:t>
            </a:r>
          </a:p>
          <a:p>
            <a:r>
              <a:rPr lang="en-US"/>
              <a:t>Make certain employees are well educated on any policy changes</a:t>
            </a:r>
          </a:p>
        </p:txBody>
      </p:sp>
    </p:spTree>
    <p:extLst>
      <p:ext uri="{BB962C8B-B14F-4D97-AF65-F5344CB8AC3E}">
        <p14:creationId xmlns:p14="http://schemas.microsoft.com/office/powerpoint/2010/main" val="4018712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Documentation</a:t>
            </a:r>
          </a:p>
        </p:txBody>
      </p:sp>
      <p:sp>
        <p:nvSpPr>
          <p:cNvPr id="26627" name="Rectangle 3"/>
          <p:cNvSpPr>
            <a:spLocks noGrp="1" noChangeArrowheads="1"/>
          </p:cNvSpPr>
          <p:nvPr>
            <p:ph type="body" idx="1"/>
          </p:nvPr>
        </p:nvSpPr>
        <p:spPr/>
        <p:txBody>
          <a:bodyPr/>
          <a:lstStyle/>
          <a:p>
            <a:pPr eaLnBrk="1" hangingPunct="1">
              <a:buFont typeface="Wingdings" pitchFamily="2" charset="2"/>
              <a:buChar char="§"/>
            </a:pPr>
            <a:r>
              <a:rPr lang="en-US" sz="2400"/>
              <a:t>You Must Document Compliance to Your Policies </a:t>
            </a:r>
          </a:p>
          <a:p>
            <a:pPr eaLnBrk="1" hangingPunct="1">
              <a:buFont typeface="Wingdings" pitchFamily="2" charset="2"/>
              <a:buNone/>
            </a:pPr>
            <a:r>
              <a:rPr lang="en-US" sz="2400"/>
              <a:t>	and Procedures</a:t>
            </a:r>
          </a:p>
          <a:p>
            <a:pPr eaLnBrk="1" hangingPunct="1">
              <a:buFont typeface="Wingdings" pitchFamily="2" charset="2"/>
              <a:buChar char="§"/>
            </a:pPr>
            <a:r>
              <a:rPr lang="en-US" sz="2400"/>
              <a:t>Give Examples of Your Documentation </a:t>
            </a:r>
          </a:p>
          <a:p>
            <a:pPr eaLnBrk="1" hangingPunct="1">
              <a:buFont typeface="Wingdings" pitchFamily="2" charset="2"/>
              <a:buChar char="§"/>
            </a:pPr>
            <a:endParaRPr lang="en-US" sz="2400"/>
          </a:p>
        </p:txBody>
      </p:sp>
    </p:spTree>
    <p:extLst>
      <p:ext uri="{BB962C8B-B14F-4D97-AF65-F5344CB8AC3E}">
        <p14:creationId xmlns:p14="http://schemas.microsoft.com/office/powerpoint/2010/main" val="3345108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t>Evaluate Other Written Documentation:</a:t>
            </a:r>
          </a:p>
        </p:txBody>
      </p:sp>
      <p:sp>
        <p:nvSpPr>
          <p:cNvPr id="31747" name="Rectangle 3"/>
          <p:cNvSpPr>
            <a:spLocks noGrp="1" noChangeArrowheads="1"/>
          </p:cNvSpPr>
          <p:nvPr>
            <p:ph type="body" idx="1"/>
          </p:nvPr>
        </p:nvSpPr>
        <p:spPr>
          <a:xfrm>
            <a:off x="533400" y="1828800"/>
            <a:ext cx="8229600" cy="4114800"/>
          </a:xfrm>
        </p:spPr>
        <p:txBody>
          <a:bodyPr/>
          <a:lstStyle/>
          <a:p>
            <a:pPr eaLnBrk="1" hangingPunct="1">
              <a:lnSpc>
                <a:spcPct val="100000"/>
              </a:lnSpc>
            </a:pPr>
            <a:r>
              <a:rPr lang="en-US" dirty="0"/>
              <a:t>Policies and Procedures</a:t>
            </a:r>
          </a:p>
          <a:p>
            <a:pPr eaLnBrk="1" hangingPunct="1">
              <a:lnSpc>
                <a:spcPct val="100000"/>
              </a:lnSpc>
            </a:pPr>
            <a:r>
              <a:rPr lang="en-US" dirty="0"/>
              <a:t>Employee Handbooks</a:t>
            </a:r>
          </a:p>
          <a:p>
            <a:pPr eaLnBrk="1" hangingPunct="1">
              <a:lnSpc>
                <a:spcPct val="100000"/>
              </a:lnSpc>
            </a:pPr>
            <a:r>
              <a:rPr lang="en-US" dirty="0"/>
              <a:t>Employee Work Rules</a:t>
            </a:r>
          </a:p>
          <a:p>
            <a:pPr eaLnBrk="1" hangingPunct="1">
              <a:lnSpc>
                <a:spcPct val="100000"/>
              </a:lnSpc>
            </a:pPr>
            <a:r>
              <a:rPr lang="en-US" dirty="0"/>
              <a:t>Employee Orientation Program</a:t>
            </a:r>
          </a:p>
          <a:p>
            <a:pPr eaLnBrk="1" hangingPunct="1">
              <a:lnSpc>
                <a:spcPct val="100000"/>
              </a:lnSpc>
            </a:pPr>
            <a:r>
              <a:rPr lang="en-US" dirty="0"/>
              <a:t>Performance Appraisals</a:t>
            </a:r>
          </a:p>
          <a:p>
            <a:pPr eaLnBrk="1" hangingPunct="1">
              <a:lnSpc>
                <a:spcPct val="100000"/>
              </a:lnSpc>
            </a:pPr>
            <a:r>
              <a:rPr lang="en-US" dirty="0"/>
              <a:t>Position Descriptions</a:t>
            </a:r>
          </a:p>
          <a:p>
            <a:pPr eaLnBrk="1" hangingPunct="1">
              <a:lnSpc>
                <a:spcPct val="100000"/>
              </a:lnSpc>
            </a:pPr>
            <a:r>
              <a:rPr lang="en-US" dirty="0"/>
              <a:t>Medical Protocols</a:t>
            </a:r>
          </a:p>
          <a:p>
            <a:pPr eaLnBrk="1" hangingPunct="1">
              <a:lnSpc>
                <a:spcPct val="100000"/>
              </a:lnSpc>
            </a:pPr>
            <a:r>
              <a:rPr lang="en-US" dirty="0"/>
              <a:t>Quality/Performance Improvement Program</a:t>
            </a:r>
          </a:p>
          <a:p>
            <a:pPr eaLnBrk="1" hangingPunct="1">
              <a:lnSpc>
                <a:spcPct val="100000"/>
              </a:lnSpc>
            </a:pPr>
            <a:r>
              <a:rPr lang="en-US" dirty="0"/>
              <a:t>Vehicle and Equipment Maintenance</a:t>
            </a:r>
          </a:p>
          <a:p>
            <a:pPr eaLnBrk="1" hangingPunct="1">
              <a:lnSpc>
                <a:spcPct val="100000"/>
              </a:lnSpc>
            </a:pPr>
            <a:r>
              <a:rPr lang="en-US" dirty="0"/>
              <a:t>Financial Procedures</a:t>
            </a:r>
          </a:p>
          <a:p>
            <a:pPr eaLnBrk="1" hangingPunct="1">
              <a:lnSpc>
                <a:spcPct val="100000"/>
              </a:lnSpc>
            </a:pPr>
            <a:endParaRPr lang="en-US" dirty="0"/>
          </a:p>
        </p:txBody>
      </p:sp>
    </p:spTree>
    <p:extLst>
      <p:ext uri="{BB962C8B-B14F-4D97-AF65-F5344CB8AC3E}">
        <p14:creationId xmlns:p14="http://schemas.microsoft.com/office/powerpoint/2010/main" val="22176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fade">
                                      <p:cBhvr>
                                        <p:cTn id="12" dur="2000"/>
                                        <p:tgtEl>
                                          <p:spTgt spid="317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fade">
                                      <p:cBhvr>
                                        <p:cTn id="17" dur="2000"/>
                                        <p:tgtEl>
                                          <p:spTgt spid="317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fade">
                                      <p:cBhvr>
                                        <p:cTn id="22" dur="2000"/>
                                        <p:tgtEl>
                                          <p:spTgt spid="317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7">
                                            <p:txEl>
                                              <p:pRg st="3" end="3"/>
                                            </p:txEl>
                                          </p:spTgt>
                                        </p:tgtEl>
                                        <p:attrNameLst>
                                          <p:attrName>style.visibility</p:attrName>
                                        </p:attrNameLst>
                                      </p:cBhvr>
                                      <p:to>
                                        <p:strVal val="visible"/>
                                      </p:to>
                                    </p:set>
                                    <p:animEffect transition="in" filter="fade">
                                      <p:cBhvr>
                                        <p:cTn id="27" dur="2000"/>
                                        <p:tgtEl>
                                          <p:spTgt spid="317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747">
                                            <p:txEl>
                                              <p:pRg st="4" end="4"/>
                                            </p:txEl>
                                          </p:spTgt>
                                        </p:tgtEl>
                                        <p:attrNameLst>
                                          <p:attrName>style.visibility</p:attrName>
                                        </p:attrNameLst>
                                      </p:cBhvr>
                                      <p:to>
                                        <p:strVal val="visible"/>
                                      </p:to>
                                    </p:set>
                                    <p:animEffect transition="in" filter="fade">
                                      <p:cBhvr>
                                        <p:cTn id="32" dur="2000"/>
                                        <p:tgtEl>
                                          <p:spTgt spid="3174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Effect transition="in" filter="fade">
                                      <p:cBhvr>
                                        <p:cTn id="37" dur="2000"/>
                                        <p:tgtEl>
                                          <p:spTgt spid="3174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747">
                                            <p:txEl>
                                              <p:pRg st="6" end="6"/>
                                            </p:txEl>
                                          </p:spTgt>
                                        </p:tgtEl>
                                        <p:attrNameLst>
                                          <p:attrName>style.visibility</p:attrName>
                                        </p:attrNameLst>
                                      </p:cBhvr>
                                      <p:to>
                                        <p:strVal val="visible"/>
                                      </p:to>
                                    </p:set>
                                    <p:animEffect transition="in" filter="fade">
                                      <p:cBhvr>
                                        <p:cTn id="42" dur="2000"/>
                                        <p:tgtEl>
                                          <p:spTgt spid="3174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747">
                                            <p:txEl>
                                              <p:pRg st="7" end="7"/>
                                            </p:txEl>
                                          </p:spTgt>
                                        </p:tgtEl>
                                        <p:attrNameLst>
                                          <p:attrName>style.visibility</p:attrName>
                                        </p:attrNameLst>
                                      </p:cBhvr>
                                      <p:to>
                                        <p:strVal val="visible"/>
                                      </p:to>
                                    </p:set>
                                    <p:animEffect transition="in" filter="fade">
                                      <p:cBhvr>
                                        <p:cTn id="47" dur="2000"/>
                                        <p:tgtEl>
                                          <p:spTgt spid="3174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747">
                                            <p:txEl>
                                              <p:pRg st="8" end="8"/>
                                            </p:txEl>
                                          </p:spTgt>
                                        </p:tgtEl>
                                        <p:attrNameLst>
                                          <p:attrName>style.visibility</p:attrName>
                                        </p:attrNameLst>
                                      </p:cBhvr>
                                      <p:to>
                                        <p:strVal val="visible"/>
                                      </p:to>
                                    </p:set>
                                    <p:animEffect transition="in" filter="fade">
                                      <p:cBhvr>
                                        <p:cTn id="52" dur="2000"/>
                                        <p:tgtEl>
                                          <p:spTgt spid="3174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747">
                                            <p:txEl>
                                              <p:pRg st="9" end="9"/>
                                            </p:txEl>
                                          </p:spTgt>
                                        </p:tgtEl>
                                        <p:attrNameLst>
                                          <p:attrName>style.visibility</p:attrName>
                                        </p:attrNameLst>
                                      </p:cBhvr>
                                      <p:to>
                                        <p:strVal val="visible"/>
                                      </p:to>
                                    </p:set>
                                    <p:animEffect transition="in" filter="fade">
                                      <p:cBhvr>
                                        <p:cTn id="57" dur="2000"/>
                                        <p:tgtEl>
                                          <p:spTgt spid="317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Ready to Change?</a:t>
            </a:r>
          </a:p>
        </p:txBody>
      </p:sp>
      <p:pic>
        <p:nvPicPr>
          <p:cNvPr id="4" name="Content Placeholder 3" descr="time_for_change.jpg"/>
          <p:cNvPicPr>
            <a:picLocks noGrp="1" noChangeAspect="1"/>
          </p:cNvPicPr>
          <p:nvPr>
            <p:ph idx="1"/>
          </p:nvPr>
        </p:nvPicPr>
        <p:blipFill>
          <a:blip r:embed="rId2" cstate="print"/>
          <a:stretch>
            <a:fillRect/>
          </a:stretch>
        </p:blipFill>
        <p:spPr>
          <a:xfrm>
            <a:off x="1981200" y="1676400"/>
            <a:ext cx="5149250" cy="4343400"/>
          </a:xfrm>
        </p:spPr>
      </p:pic>
    </p:spTree>
    <p:extLst>
      <p:ext uri="{BB962C8B-B14F-4D97-AF65-F5344CB8AC3E}">
        <p14:creationId xmlns:p14="http://schemas.microsoft.com/office/powerpoint/2010/main" val="31875877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What Change Will You Make?</a:t>
            </a:r>
          </a:p>
        </p:txBody>
      </p:sp>
      <p:sp>
        <p:nvSpPr>
          <p:cNvPr id="10" name="Text Placeholder 9"/>
          <p:cNvSpPr>
            <a:spLocks noGrp="1"/>
          </p:cNvSpPr>
          <p:nvPr>
            <p:ph type="body" idx="1"/>
          </p:nvPr>
        </p:nvSpPr>
        <p:spPr/>
        <p:txBody>
          <a:bodyPr/>
          <a:lstStyle/>
          <a:p>
            <a:r>
              <a:rPr lang="en-US" dirty="0"/>
              <a:t>Short Term?</a:t>
            </a:r>
          </a:p>
        </p:txBody>
      </p:sp>
      <p:pic>
        <p:nvPicPr>
          <p:cNvPr id="14" name="Content Placeholder 13" descr="flip-this-house-logo.png"/>
          <p:cNvPicPr>
            <a:picLocks noGrp="1" noChangeAspect="1"/>
          </p:cNvPicPr>
          <p:nvPr>
            <p:ph sz="half" idx="2"/>
          </p:nvPr>
        </p:nvPicPr>
        <p:blipFill>
          <a:blip r:embed="rId2" cstate="print"/>
          <a:stretch>
            <a:fillRect/>
          </a:stretch>
        </p:blipFill>
        <p:spPr>
          <a:xfrm>
            <a:off x="457200" y="2971800"/>
            <a:ext cx="3535412" cy="2572303"/>
          </a:xfrm>
        </p:spPr>
      </p:pic>
      <p:sp>
        <p:nvSpPr>
          <p:cNvPr id="12" name="Text Placeholder 11"/>
          <p:cNvSpPr>
            <a:spLocks noGrp="1"/>
          </p:cNvSpPr>
          <p:nvPr>
            <p:ph type="body" sz="quarter" idx="3"/>
          </p:nvPr>
        </p:nvSpPr>
        <p:spPr/>
        <p:txBody>
          <a:bodyPr/>
          <a:lstStyle/>
          <a:p>
            <a:r>
              <a:rPr lang="en-US" dirty="0"/>
              <a:t>Long Term?</a:t>
            </a:r>
          </a:p>
        </p:txBody>
      </p:sp>
      <p:pic>
        <p:nvPicPr>
          <p:cNvPr id="15" name="Content Placeholder 14" descr="toh-header-logo.png"/>
          <p:cNvPicPr>
            <a:picLocks noGrp="1" noChangeAspect="1"/>
          </p:cNvPicPr>
          <p:nvPr>
            <p:ph sz="quarter" idx="4"/>
          </p:nvPr>
        </p:nvPicPr>
        <p:blipFill>
          <a:blip r:embed="rId3" cstate="print"/>
          <a:stretch>
            <a:fillRect/>
          </a:stretch>
        </p:blipFill>
        <p:spPr>
          <a:xfrm>
            <a:off x="4645025" y="3548687"/>
            <a:ext cx="4041775" cy="1203663"/>
          </a:xfrm>
        </p:spPr>
      </p:pic>
    </p:spTree>
    <p:extLst>
      <p:ext uri="{BB962C8B-B14F-4D97-AF65-F5344CB8AC3E}">
        <p14:creationId xmlns:p14="http://schemas.microsoft.com/office/powerpoint/2010/main" val="6291624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a:t>To Succeed</a:t>
            </a:r>
          </a:p>
        </p:txBody>
      </p:sp>
      <p:sp>
        <p:nvSpPr>
          <p:cNvPr id="34819" name="Rectangle 3"/>
          <p:cNvSpPr>
            <a:spLocks noGrp="1" noChangeArrowheads="1"/>
          </p:cNvSpPr>
          <p:nvPr>
            <p:ph type="body" idx="1"/>
          </p:nvPr>
        </p:nvSpPr>
        <p:spPr/>
        <p:txBody>
          <a:bodyPr/>
          <a:lstStyle/>
          <a:p>
            <a:pPr eaLnBrk="1" hangingPunct="1"/>
            <a:r>
              <a:rPr lang="en-US" dirty="0"/>
              <a:t>Plan </a:t>
            </a:r>
          </a:p>
          <a:p>
            <a:pPr lvl="1" eaLnBrk="1" hangingPunct="1"/>
            <a:r>
              <a:rPr lang="en-US" dirty="0"/>
              <a:t>Include the Entire Company</a:t>
            </a:r>
          </a:p>
          <a:p>
            <a:pPr lvl="1" eaLnBrk="1" hangingPunct="1"/>
            <a:r>
              <a:rPr lang="en-US" dirty="0"/>
              <a:t>Recognize the Need for Cultural Change</a:t>
            </a:r>
          </a:p>
          <a:p>
            <a:pPr eaLnBrk="1" hangingPunct="1"/>
            <a:r>
              <a:rPr lang="en-US" dirty="0"/>
              <a:t>Commitment </a:t>
            </a:r>
          </a:p>
          <a:p>
            <a:pPr lvl="1" eaLnBrk="1" hangingPunct="1"/>
            <a:r>
              <a:rPr lang="en-US" dirty="0"/>
              <a:t>Everyone Needs to Invest in This Process </a:t>
            </a:r>
          </a:p>
          <a:p>
            <a:pPr eaLnBrk="1" hangingPunct="1"/>
            <a:r>
              <a:rPr lang="en-US" dirty="0"/>
              <a:t>Resources</a:t>
            </a:r>
          </a:p>
          <a:p>
            <a:pPr eaLnBrk="1" hangingPunct="1"/>
            <a:r>
              <a:rPr lang="en-US" dirty="0"/>
              <a:t>Execute</a:t>
            </a:r>
          </a:p>
          <a:p>
            <a:pPr lvl="1" eaLnBrk="1" hangingPunct="1">
              <a:buFontTx/>
              <a:buNone/>
            </a:pPr>
            <a:endParaRPr lang="en-US" dirty="0"/>
          </a:p>
        </p:txBody>
      </p:sp>
    </p:spTree>
    <p:extLst>
      <p:ext uri="{BB962C8B-B14F-4D97-AF65-F5344CB8AC3E}">
        <p14:creationId xmlns:p14="http://schemas.microsoft.com/office/powerpoint/2010/main" val="661578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Accreditation Standards vs. State Requirements</a:t>
            </a:r>
          </a:p>
        </p:txBody>
      </p:sp>
      <p:sp>
        <p:nvSpPr>
          <p:cNvPr id="3" name="Text Placeholder 2"/>
          <p:cNvSpPr>
            <a:spLocks noGrp="1"/>
          </p:cNvSpPr>
          <p:nvPr>
            <p:ph idx="1"/>
          </p:nvPr>
        </p:nvSpPr>
        <p:spPr/>
        <p:txBody>
          <a:bodyPr/>
          <a:lstStyle/>
          <a:p>
            <a:pPr>
              <a:buNone/>
            </a:pPr>
            <a:r>
              <a:rPr lang="en-US" dirty="0"/>
              <a:t>State/ County/ Local Rules and Regulations:</a:t>
            </a:r>
          </a:p>
          <a:p>
            <a:r>
              <a:rPr lang="en-US" dirty="0"/>
              <a:t>Are the minimum requirements necessary to become licensed</a:t>
            </a:r>
          </a:p>
          <a:p>
            <a:r>
              <a:rPr lang="en-US" dirty="0"/>
              <a:t>Set the bar to the LCD</a:t>
            </a:r>
          </a:p>
          <a:p>
            <a:r>
              <a:rPr lang="en-US" dirty="0"/>
              <a:t>Vary widely from location to location</a:t>
            </a:r>
          </a:p>
          <a:p>
            <a:r>
              <a:rPr lang="en-US"/>
              <a:t>Not comprehensive</a:t>
            </a:r>
            <a:endParaRPr lang="en-US" dirty="0"/>
          </a:p>
          <a:p>
            <a:r>
              <a:rPr lang="en-US" dirty="0"/>
              <a:t>Designed to help the regulatory agency regulate </a:t>
            </a:r>
          </a:p>
          <a:p>
            <a:endParaRPr lang="en-US" dirty="0"/>
          </a:p>
          <a:p>
            <a:pPr>
              <a:buNone/>
            </a:pP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t>Do You Need Help?</a:t>
            </a:r>
          </a:p>
        </p:txBody>
      </p:sp>
      <p:sp>
        <p:nvSpPr>
          <p:cNvPr id="35843" name="Rectangle 6"/>
          <p:cNvSpPr>
            <a:spLocks noGrp="1" noChangeArrowheads="1"/>
          </p:cNvSpPr>
          <p:nvPr>
            <p:ph type="body" idx="1"/>
          </p:nvPr>
        </p:nvSpPr>
        <p:spPr/>
        <p:txBody>
          <a:bodyPr/>
          <a:lstStyle/>
          <a:p>
            <a:pPr eaLnBrk="1" hangingPunct="1"/>
            <a:r>
              <a:rPr lang="en-US" sz="2400" dirty="0"/>
              <a:t>Consultants</a:t>
            </a:r>
          </a:p>
          <a:p>
            <a:pPr eaLnBrk="1" hangingPunct="1"/>
            <a:r>
              <a:rPr lang="en-US" sz="2400" dirty="0"/>
              <a:t>Accredited Peers</a:t>
            </a:r>
          </a:p>
          <a:p>
            <a:pPr eaLnBrk="1" hangingPunct="1"/>
            <a:r>
              <a:rPr lang="en-US" sz="2400" dirty="0"/>
              <a:t>CAAS Staff</a:t>
            </a:r>
          </a:p>
          <a:p>
            <a:pPr eaLnBrk="1" hangingPunct="1"/>
            <a:r>
              <a:rPr lang="en-US" sz="2400" dirty="0"/>
              <a:t>CAAS Helpline</a:t>
            </a:r>
          </a:p>
          <a:p>
            <a:pPr eaLnBrk="1" hangingPunct="1"/>
            <a:r>
              <a:rPr lang="en-US" sz="2400" dirty="0"/>
              <a:t>Ask CAAS</a:t>
            </a:r>
          </a:p>
          <a:p>
            <a:pPr eaLnBrk="1" hangingPunct="1"/>
            <a:r>
              <a:rPr lang="en-US" sz="2400" dirty="0"/>
              <a:t>On Demand </a:t>
            </a:r>
          </a:p>
          <a:p>
            <a:pPr eaLnBrk="1" hangingPunct="1"/>
            <a:r>
              <a:rPr lang="en-US" sz="2400" dirty="0"/>
              <a:t>Website</a:t>
            </a:r>
          </a:p>
          <a:p>
            <a:pPr eaLnBrk="1" hangingPunct="1"/>
            <a:r>
              <a:rPr lang="en-US" sz="2400" dirty="0"/>
              <a:t>Social Media</a:t>
            </a:r>
          </a:p>
          <a:p>
            <a:pPr eaLnBrk="1" hangingPunct="1">
              <a:buFontTx/>
              <a:buNone/>
            </a:pPr>
            <a:endParaRPr lang="en-US" dirty="0"/>
          </a:p>
        </p:txBody>
      </p:sp>
      <p:pic>
        <p:nvPicPr>
          <p:cNvPr id="35844" name="Picture 3" descr="caaswebinar150.jpg"/>
          <p:cNvPicPr>
            <a:picLocks noChangeAspect="1"/>
          </p:cNvPicPr>
          <p:nvPr/>
        </p:nvPicPr>
        <p:blipFill>
          <a:blip r:embed="rId2" cstate="print"/>
          <a:srcRect/>
          <a:stretch>
            <a:fillRect/>
          </a:stretch>
        </p:blipFill>
        <p:spPr bwMode="auto">
          <a:xfrm>
            <a:off x="6781800" y="1752600"/>
            <a:ext cx="1581150" cy="2382838"/>
          </a:xfrm>
          <a:prstGeom prst="rect">
            <a:avLst/>
          </a:prstGeom>
          <a:noFill/>
          <a:ln w="9525">
            <a:noFill/>
            <a:miter lim="800000"/>
            <a:headEnd/>
            <a:tailEnd/>
          </a:ln>
        </p:spPr>
      </p:pic>
      <p:pic>
        <p:nvPicPr>
          <p:cNvPr id="35845" name="Picture 4" descr="keyboard.JPG"/>
          <p:cNvPicPr>
            <a:picLocks noChangeAspect="1"/>
          </p:cNvPicPr>
          <p:nvPr/>
        </p:nvPicPr>
        <p:blipFill>
          <a:blip r:embed="rId3" cstate="print"/>
          <a:srcRect/>
          <a:stretch>
            <a:fillRect/>
          </a:stretch>
        </p:blipFill>
        <p:spPr bwMode="auto">
          <a:xfrm>
            <a:off x="4953000" y="2590800"/>
            <a:ext cx="1828800" cy="1828800"/>
          </a:xfrm>
          <a:prstGeom prst="rect">
            <a:avLst/>
          </a:prstGeom>
          <a:noFill/>
          <a:ln w="9525">
            <a:noFill/>
            <a:miter lim="800000"/>
            <a:headEnd/>
            <a:tailEnd/>
          </a:ln>
        </p:spPr>
      </p:pic>
      <p:pic>
        <p:nvPicPr>
          <p:cNvPr id="35846" name="Picture 5" descr="onlineeducation.jpg"/>
          <p:cNvPicPr>
            <a:picLocks noChangeAspect="1"/>
          </p:cNvPicPr>
          <p:nvPr/>
        </p:nvPicPr>
        <p:blipFill>
          <a:blip r:embed="rId4" cstate="print"/>
          <a:srcRect/>
          <a:stretch>
            <a:fillRect/>
          </a:stretch>
        </p:blipFill>
        <p:spPr bwMode="auto">
          <a:xfrm>
            <a:off x="5334000" y="4114800"/>
            <a:ext cx="3009900" cy="1905000"/>
          </a:xfrm>
          <a:prstGeom prst="rect">
            <a:avLst/>
          </a:prstGeom>
          <a:noFill/>
          <a:ln w="9525">
            <a:noFill/>
            <a:miter lim="800000"/>
            <a:headEnd/>
            <a:tailEnd/>
          </a:ln>
        </p:spPr>
      </p:pic>
      <p:pic>
        <p:nvPicPr>
          <p:cNvPr id="35847" name="Picture 6" descr="phone.jpg"/>
          <p:cNvPicPr>
            <a:picLocks noChangeAspect="1"/>
          </p:cNvPicPr>
          <p:nvPr/>
        </p:nvPicPr>
        <p:blipFill>
          <a:blip r:embed="rId5" cstate="print"/>
          <a:srcRect/>
          <a:stretch>
            <a:fillRect/>
          </a:stretch>
        </p:blipFill>
        <p:spPr bwMode="auto">
          <a:xfrm>
            <a:off x="3429000" y="2895600"/>
            <a:ext cx="1912938" cy="3124200"/>
          </a:xfrm>
          <a:prstGeom prst="rect">
            <a:avLst/>
          </a:prstGeom>
          <a:noFill/>
          <a:ln w="9525">
            <a:noFill/>
            <a:miter lim="800000"/>
            <a:headEnd/>
            <a:tailEnd/>
          </a:ln>
        </p:spPr>
      </p:pic>
      <p:pic>
        <p:nvPicPr>
          <p:cNvPr id="35848" name="Picture 8" descr="henderson fire dept.jpg"/>
          <p:cNvPicPr>
            <a:picLocks noChangeAspect="1"/>
          </p:cNvPicPr>
          <p:nvPr/>
        </p:nvPicPr>
        <p:blipFill>
          <a:blip r:embed="rId6" cstate="print"/>
          <a:srcRect/>
          <a:stretch>
            <a:fillRect/>
          </a:stretch>
        </p:blipFill>
        <p:spPr bwMode="auto">
          <a:xfrm>
            <a:off x="3429000" y="1752600"/>
            <a:ext cx="3373438" cy="1168400"/>
          </a:xfrm>
          <a:prstGeom prst="rect">
            <a:avLst/>
          </a:prstGeom>
          <a:noFill/>
          <a:ln w="9525">
            <a:noFill/>
            <a:miter lim="800000"/>
            <a:headEnd/>
            <a:tailEnd/>
          </a:ln>
        </p:spPr>
      </p:pic>
    </p:spTree>
    <p:extLst>
      <p:ext uri="{BB962C8B-B14F-4D97-AF65-F5344CB8AC3E}">
        <p14:creationId xmlns:p14="http://schemas.microsoft.com/office/powerpoint/2010/main" val="40828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How Can My Agency Justify the Expense?</a:t>
            </a:r>
          </a:p>
        </p:txBody>
      </p:sp>
      <p:sp>
        <p:nvSpPr>
          <p:cNvPr id="90115" name="Rectangle 3"/>
          <p:cNvSpPr>
            <a:spLocks noGrp="1" noChangeArrowheads="1"/>
          </p:cNvSpPr>
          <p:nvPr>
            <p:ph type="body" sz="half" idx="1"/>
          </p:nvPr>
        </p:nvSpPr>
        <p:spPr/>
        <p:txBody>
          <a:bodyPr/>
          <a:lstStyle/>
          <a:p>
            <a:pPr algn="ctr" eaLnBrk="1" hangingPunct="1">
              <a:buFontTx/>
              <a:buNone/>
              <a:defRPr/>
            </a:pPr>
            <a:r>
              <a:rPr lang="en-US" sz="4000" i="1">
                <a:effectLst>
                  <a:outerShdw blurRad="38100" dist="38100" dir="2700000" algn="tl">
                    <a:srgbClr val="C0C0C0"/>
                  </a:outerShdw>
                </a:effectLst>
                <a:cs typeface="+mn-cs"/>
              </a:rPr>
              <a:t>“Show me the money!”</a:t>
            </a:r>
          </a:p>
        </p:txBody>
      </p:sp>
      <p:pic>
        <p:nvPicPr>
          <p:cNvPr id="26628" name="Picture 4" descr="MPj04388550000[1]"/>
          <p:cNvPicPr>
            <a:picLocks noGrp="1" noChangeAspect="1" noChangeArrowheads="1"/>
          </p:cNvPicPr>
          <p:nvPr>
            <p:ph sz="half" idx="2"/>
          </p:nvPr>
        </p:nvPicPr>
        <p:blipFill>
          <a:blip r:embed="rId2" cstate="print"/>
          <a:srcRect/>
          <a:stretch>
            <a:fillRect/>
          </a:stretch>
        </p:blipFill>
        <p:spPr>
          <a:xfrm>
            <a:off x="2438400" y="3124200"/>
            <a:ext cx="4298950" cy="2878138"/>
          </a:xfrm>
        </p:spPr>
      </p:pic>
    </p:spTree>
  </p:cSld>
  <p:clrMapOvr>
    <a:masterClrMapping/>
  </p:clrMapOvr>
</p:sld>
</file>

<file path=ppt/theme/theme1.xml><?xml version="1.0" encoding="utf-8"?>
<a:theme xmlns:a="http://schemas.openxmlformats.org/drawingml/2006/main" name="BlankPresentation">
  <a:themeElements>
    <a:clrScheme name="Blank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Presentation">
      <a:majorFont>
        <a:latin typeface="Arial Black"/>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2" charset="0"/>
            <a:ea typeface="Osaka" pitchFamily="11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2" charset="0"/>
            <a:ea typeface="Osaka" pitchFamily="115" charset="-128"/>
          </a:defRPr>
        </a:defPPr>
      </a:lstStyle>
    </a:lnDef>
  </a:objectDefaults>
  <a:extraClrSchemeLst>
    <a:extraClrScheme>
      <a:clrScheme name="Blank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3573</TotalTime>
  <Words>2543</Words>
  <Application>Microsoft Office PowerPoint</Application>
  <PresentationFormat>On-screen Show (4:3)</PresentationFormat>
  <Paragraphs>516</Paragraphs>
  <Slides>80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80</vt:i4>
      </vt:variant>
    </vt:vector>
  </HeadingPairs>
  <TitlesOfParts>
    <vt:vector size="89" baseType="lpstr">
      <vt:lpstr>Arial</vt:lpstr>
      <vt:lpstr>Arial Black</vt:lpstr>
      <vt:lpstr>Arial Narrow</vt:lpstr>
      <vt:lpstr>Osaka</vt:lpstr>
      <vt:lpstr>Segoe Print</vt:lpstr>
      <vt:lpstr>Times</vt:lpstr>
      <vt:lpstr>Wingdings</vt:lpstr>
      <vt:lpstr>ヒラギノ角ゴ Pro W3</vt:lpstr>
      <vt:lpstr>BlankPresentation</vt:lpstr>
      <vt:lpstr>Accreditation Webinar Part 1 Planning and Preparing for Accreditation</vt:lpstr>
      <vt:lpstr>Accreditation Seminar</vt:lpstr>
      <vt:lpstr>Accreditation Seminar</vt:lpstr>
      <vt:lpstr>Accreditation Seminar</vt:lpstr>
      <vt:lpstr>An Overview: CAAS Mission</vt:lpstr>
      <vt:lpstr>An Overview: CAAS History</vt:lpstr>
      <vt:lpstr>Accredited EMS Agencies</vt:lpstr>
      <vt:lpstr>Accreditation Standards vs. State Requirements</vt:lpstr>
      <vt:lpstr>How Can My Agency Justify the Expense?</vt:lpstr>
      <vt:lpstr>How Can My Agency Justify the Expense?</vt:lpstr>
      <vt:lpstr>What is the Value of CAAS Accreditation?</vt:lpstr>
      <vt:lpstr>What is the Value of CAAS Accreditation?</vt:lpstr>
      <vt:lpstr>What is the Value of CAAS Accreditation?</vt:lpstr>
      <vt:lpstr>What is the Value of CAAS Accreditation?</vt:lpstr>
      <vt:lpstr>What is the Value of CAAS Accreditation?</vt:lpstr>
      <vt:lpstr>At What Cost?</vt:lpstr>
      <vt:lpstr>How Can My Agency Justify the Expense?</vt:lpstr>
      <vt:lpstr>CAAS- Beyond the EMS Community</vt:lpstr>
      <vt:lpstr>CAAS- Beyond the EMS Community</vt:lpstr>
      <vt:lpstr>CAAS- Beyond the EMS Community</vt:lpstr>
      <vt:lpstr>CAAS- Beyond the EMS Community</vt:lpstr>
      <vt:lpstr>CAAS- Beyond the EMS Community</vt:lpstr>
      <vt:lpstr>Five Steps to Accreditation</vt:lpstr>
      <vt:lpstr>Five Steps to Accreditation</vt:lpstr>
      <vt:lpstr>Pre-Application and Self Assessment </vt:lpstr>
      <vt:lpstr>Self-Assessment Evaluate Your Intentions</vt:lpstr>
      <vt:lpstr>Good Reasons to Seek Accreditation</vt:lpstr>
      <vt:lpstr>Good Reasons to Seek Accreditation</vt:lpstr>
      <vt:lpstr>Planning For Change</vt:lpstr>
      <vt:lpstr>Planning For Change</vt:lpstr>
      <vt:lpstr>How Do You Want to  Run Your Business?</vt:lpstr>
      <vt:lpstr>How Do You Want to  Run Your Business?</vt:lpstr>
      <vt:lpstr>How Do You Want to  Run Your Business?</vt:lpstr>
      <vt:lpstr>How Do You Want to  Run Your Business?</vt:lpstr>
      <vt:lpstr>You’re Going to Need a Plan…</vt:lpstr>
      <vt:lpstr>You’re Going to Need a Plan…</vt:lpstr>
      <vt:lpstr>…An Action Plan</vt:lpstr>
      <vt:lpstr>Create an Action Plan</vt:lpstr>
      <vt:lpstr>Create an Action Plan</vt:lpstr>
      <vt:lpstr>Set a Timetable and Stick to It!</vt:lpstr>
      <vt:lpstr>Assessing Your People</vt:lpstr>
      <vt:lpstr>Assessing Your People  Senior Leadership</vt:lpstr>
      <vt:lpstr>Assessing Your People  Senior Leadership</vt:lpstr>
      <vt:lpstr>Assessing Your People  Middle Management</vt:lpstr>
      <vt:lpstr>Assessing Your People General Work Force</vt:lpstr>
      <vt:lpstr>PowerPoint Presentation</vt:lpstr>
      <vt:lpstr>Assessing Your People  </vt:lpstr>
      <vt:lpstr>Assessing Your Documents</vt:lpstr>
      <vt:lpstr>Assessing Your Documents</vt:lpstr>
      <vt:lpstr> Why Written Policies? </vt:lpstr>
      <vt:lpstr>If Policies Are Not Documented:</vt:lpstr>
      <vt:lpstr>Purpose of Policy and Procedure Manuals</vt:lpstr>
      <vt:lpstr>Policies versus Procedures</vt:lpstr>
      <vt:lpstr>Policies versus Procedures</vt:lpstr>
      <vt:lpstr>Writing Policy- Before You Begin</vt:lpstr>
      <vt:lpstr>Assessing Policy and Procedures</vt:lpstr>
      <vt:lpstr>Assessing Policy and Procedures</vt:lpstr>
      <vt:lpstr>Assessing Policy and Procedures</vt:lpstr>
      <vt:lpstr>Assessing Policy and Procedures</vt:lpstr>
      <vt:lpstr>Writing Policy and Procedure</vt:lpstr>
      <vt:lpstr>Remember the Five C’s</vt:lpstr>
      <vt:lpstr>Policy Manual- Content and Structure</vt:lpstr>
      <vt:lpstr>Writing Policy- Content and Structure</vt:lpstr>
      <vt:lpstr>Develop a Template</vt:lpstr>
      <vt:lpstr>Writing Tips</vt:lpstr>
      <vt:lpstr>Writing Tips </vt:lpstr>
      <vt:lpstr>Writing Tips- Gender Specificity</vt:lpstr>
      <vt:lpstr>Writing Tips- Referencing other Documents </vt:lpstr>
      <vt:lpstr>Implementation and Distribution</vt:lpstr>
      <vt:lpstr>Legal Review</vt:lpstr>
      <vt:lpstr>Medical Direction Review</vt:lpstr>
      <vt:lpstr>Other Review Sources</vt:lpstr>
      <vt:lpstr>Implementation and Distribution</vt:lpstr>
      <vt:lpstr>Policy Review </vt:lpstr>
      <vt:lpstr>Documentation</vt:lpstr>
      <vt:lpstr>Evaluate Other Written Documentation:</vt:lpstr>
      <vt:lpstr>Are You Ready to Change?</vt:lpstr>
      <vt:lpstr>What Change Will You Make?</vt:lpstr>
      <vt:lpstr>To Succeed</vt:lpstr>
      <vt:lpstr>Do You Need Help?</vt:lpstr>
    </vt:vector>
  </TitlesOfParts>
  <Company>TCAG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Brett Wangman</dc:creator>
  <cp:lastModifiedBy>Sarah McEntee</cp:lastModifiedBy>
  <cp:revision>181</cp:revision>
  <cp:lastPrinted>1904-01-01T00:00:00Z</cp:lastPrinted>
  <dcterms:created xsi:type="dcterms:W3CDTF">2006-01-30T15:59:44Z</dcterms:created>
  <dcterms:modified xsi:type="dcterms:W3CDTF">2017-03-06T15:32:09Z</dcterms:modified>
</cp:coreProperties>
</file>