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45"/>
  </p:notesMasterIdLst>
  <p:handoutMasterIdLst>
    <p:handoutMasterId r:id="rId46"/>
  </p:handoutMasterIdLst>
  <p:sldIdLst>
    <p:sldId id="256" r:id="rId2"/>
    <p:sldId id="260" r:id="rId3"/>
    <p:sldId id="259" r:id="rId4"/>
    <p:sldId id="257" r:id="rId5"/>
    <p:sldId id="268" r:id="rId6"/>
    <p:sldId id="269" r:id="rId7"/>
    <p:sldId id="271" r:id="rId8"/>
    <p:sldId id="272" r:id="rId9"/>
    <p:sldId id="312" r:id="rId10"/>
    <p:sldId id="270" r:id="rId11"/>
    <p:sldId id="273" r:id="rId12"/>
    <p:sldId id="274" r:id="rId13"/>
    <p:sldId id="313" r:id="rId14"/>
    <p:sldId id="314" r:id="rId15"/>
    <p:sldId id="275" r:id="rId16"/>
    <p:sldId id="276" r:id="rId17"/>
    <p:sldId id="298" r:id="rId18"/>
    <p:sldId id="277" r:id="rId19"/>
    <p:sldId id="315" r:id="rId20"/>
    <p:sldId id="316" r:id="rId21"/>
    <p:sldId id="278" r:id="rId22"/>
    <p:sldId id="311" r:id="rId23"/>
    <p:sldId id="299" r:id="rId24"/>
    <p:sldId id="317" r:id="rId25"/>
    <p:sldId id="279" r:id="rId26"/>
    <p:sldId id="302" r:id="rId27"/>
    <p:sldId id="300" r:id="rId28"/>
    <p:sldId id="301" r:id="rId29"/>
    <p:sldId id="283" r:id="rId30"/>
    <p:sldId id="284" r:id="rId31"/>
    <p:sldId id="303" r:id="rId32"/>
    <p:sldId id="296" r:id="rId33"/>
    <p:sldId id="297" r:id="rId34"/>
    <p:sldId id="286" r:id="rId35"/>
    <p:sldId id="287" r:id="rId36"/>
    <p:sldId id="318" r:id="rId37"/>
    <p:sldId id="288" r:id="rId38"/>
    <p:sldId id="321" r:id="rId39"/>
    <p:sldId id="305" r:id="rId40"/>
    <p:sldId id="306" r:id="rId41"/>
    <p:sldId id="307" r:id="rId42"/>
    <p:sldId id="319" r:id="rId43"/>
    <p:sldId id="320" r:id="rId44"/>
  </p:sldIdLst>
  <p:sldSz cx="9144000" cy="6858000" type="screen4x3"/>
  <p:notesSz cx="6881813" cy="9296400"/>
  <p:defaultTextStyle>
    <a:defPPr>
      <a:defRPr lang="en-US"/>
    </a:defPPr>
    <a:lvl1pPr algn="l" rtl="0" eaLnBrk="0" fontAlgn="base" hangingPunct="0">
      <a:spcBef>
        <a:spcPct val="0"/>
      </a:spcBef>
      <a:spcAft>
        <a:spcPct val="0"/>
      </a:spcAft>
      <a:defRPr sz="2400" kern="1200">
        <a:solidFill>
          <a:schemeClr val="tx1"/>
        </a:solidFill>
        <a:latin typeface="Times" pitchFamily="82" charset="0"/>
        <a:ea typeface="Osaka" pitchFamily="115" charset="-128"/>
        <a:cs typeface="+mn-cs"/>
      </a:defRPr>
    </a:lvl1pPr>
    <a:lvl2pPr marL="457200" algn="l" rtl="0" eaLnBrk="0" fontAlgn="base" hangingPunct="0">
      <a:spcBef>
        <a:spcPct val="0"/>
      </a:spcBef>
      <a:spcAft>
        <a:spcPct val="0"/>
      </a:spcAft>
      <a:defRPr sz="2400" kern="1200">
        <a:solidFill>
          <a:schemeClr val="tx1"/>
        </a:solidFill>
        <a:latin typeface="Times" pitchFamily="82" charset="0"/>
        <a:ea typeface="Osaka" pitchFamily="115" charset="-128"/>
        <a:cs typeface="+mn-cs"/>
      </a:defRPr>
    </a:lvl2pPr>
    <a:lvl3pPr marL="914400" algn="l" rtl="0" eaLnBrk="0" fontAlgn="base" hangingPunct="0">
      <a:spcBef>
        <a:spcPct val="0"/>
      </a:spcBef>
      <a:spcAft>
        <a:spcPct val="0"/>
      </a:spcAft>
      <a:defRPr sz="2400" kern="1200">
        <a:solidFill>
          <a:schemeClr val="tx1"/>
        </a:solidFill>
        <a:latin typeface="Times" pitchFamily="82" charset="0"/>
        <a:ea typeface="Osaka" pitchFamily="115" charset="-128"/>
        <a:cs typeface="+mn-cs"/>
      </a:defRPr>
    </a:lvl3pPr>
    <a:lvl4pPr marL="1371600" algn="l" rtl="0" eaLnBrk="0" fontAlgn="base" hangingPunct="0">
      <a:spcBef>
        <a:spcPct val="0"/>
      </a:spcBef>
      <a:spcAft>
        <a:spcPct val="0"/>
      </a:spcAft>
      <a:defRPr sz="2400" kern="1200">
        <a:solidFill>
          <a:schemeClr val="tx1"/>
        </a:solidFill>
        <a:latin typeface="Times" pitchFamily="82" charset="0"/>
        <a:ea typeface="Osaka" pitchFamily="115" charset="-128"/>
        <a:cs typeface="+mn-cs"/>
      </a:defRPr>
    </a:lvl4pPr>
    <a:lvl5pPr marL="1828800" algn="l" rtl="0" eaLnBrk="0" fontAlgn="base" hangingPunct="0">
      <a:spcBef>
        <a:spcPct val="0"/>
      </a:spcBef>
      <a:spcAft>
        <a:spcPct val="0"/>
      </a:spcAft>
      <a:defRPr sz="2400" kern="1200">
        <a:solidFill>
          <a:schemeClr val="tx1"/>
        </a:solidFill>
        <a:latin typeface="Times" pitchFamily="82" charset="0"/>
        <a:ea typeface="Osaka" pitchFamily="115" charset="-128"/>
        <a:cs typeface="+mn-cs"/>
      </a:defRPr>
    </a:lvl5pPr>
    <a:lvl6pPr marL="2286000" algn="l" defTabSz="914400" rtl="0" eaLnBrk="1" latinLnBrk="0" hangingPunct="1">
      <a:defRPr sz="2400" kern="1200">
        <a:solidFill>
          <a:schemeClr val="tx1"/>
        </a:solidFill>
        <a:latin typeface="Times" pitchFamily="82" charset="0"/>
        <a:ea typeface="Osaka" pitchFamily="115" charset="-128"/>
        <a:cs typeface="+mn-cs"/>
      </a:defRPr>
    </a:lvl6pPr>
    <a:lvl7pPr marL="2743200" algn="l" defTabSz="914400" rtl="0" eaLnBrk="1" latinLnBrk="0" hangingPunct="1">
      <a:defRPr sz="2400" kern="1200">
        <a:solidFill>
          <a:schemeClr val="tx1"/>
        </a:solidFill>
        <a:latin typeface="Times" pitchFamily="82" charset="0"/>
        <a:ea typeface="Osaka" pitchFamily="115" charset="-128"/>
        <a:cs typeface="+mn-cs"/>
      </a:defRPr>
    </a:lvl7pPr>
    <a:lvl8pPr marL="3200400" algn="l" defTabSz="914400" rtl="0" eaLnBrk="1" latinLnBrk="0" hangingPunct="1">
      <a:defRPr sz="2400" kern="1200">
        <a:solidFill>
          <a:schemeClr val="tx1"/>
        </a:solidFill>
        <a:latin typeface="Times" pitchFamily="82" charset="0"/>
        <a:ea typeface="Osaka" pitchFamily="115" charset="-128"/>
        <a:cs typeface="+mn-cs"/>
      </a:defRPr>
    </a:lvl8pPr>
    <a:lvl9pPr marL="3657600" algn="l" defTabSz="914400" rtl="0" eaLnBrk="1" latinLnBrk="0" hangingPunct="1">
      <a:defRPr sz="2400" kern="1200">
        <a:solidFill>
          <a:schemeClr val="tx1"/>
        </a:solidFill>
        <a:latin typeface="Times" pitchFamily="82" charset="0"/>
        <a:ea typeface="Osaka" pitchFamily="115"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A09424"/>
    <a:srgbClr val="AA9D26"/>
    <a:srgbClr val="BAAC2A"/>
    <a:srgbClr val="908774"/>
    <a:srgbClr val="BACD03"/>
    <a:srgbClr val="B6CE02"/>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46" autoAdjust="0"/>
    <p:restoredTop sz="94575" autoAdjust="0"/>
  </p:normalViewPr>
  <p:slideViewPr>
    <p:cSldViewPr>
      <p:cViewPr varScale="1">
        <p:scale>
          <a:sx n="74" d="100"/>
          <a:sy n="74" d="100"/>
        </p:scale>
        <p:origin x="117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a:defRPr sz="1200"/>
            </a:lvl1pPr>
          </a:lstStyle>
          <a:p>
            <a:pPr>
              <a:defRPr/>
            </a:pPr>
            <a:endParaRPr lang="en-US"/>
          </a:p>
        </p:txBody>
      </p:sp>
      <p:sp>
        <p:nvSpPr>
          <p:cNvPr id="84995" name="Rectangle 3"/>
          <p:cNvSpPr>
            <a:spLocks noGrp="1" noChangeArrowheads="1"/>
          </p:cNvSpPr>
          <p:nvPr>
            <p:ph type="dt" sz="quarter" idx="1"/>
          </p:nvPr>
        </p:nvSpPr>
        <p:spPr bwMode="auto">
          <a:xfrm>
            <a:off x="3897313" y="0"/>
            <a:ext cx="2982912"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a:defRPr sz="1200"/>
            </a:lvl1pPr>
          </a:lstStyle>
          <a:p>
            <a:pPr>
              <a:defRPr/>
            </a:pPr>
            <a:endParaRPr lang="en-US"/>
          </a:p>
        </p:txBody>
      </p:sp>
      <p:sp>
        <p:nvSpPr>
          <p:cNvPr id="84996" name="Rectangle 4"/>
          <p:cNvSpPr>
            <a:spLocks noGrp="1" noChangeArrowheads="1"/>
          </p:cNvSpPr>
          <p:nvPr>
            <p:ph type="ftr" sz="quarter" idx="2"/>
          </p:nvPr>
        </p:nvSpPr>
        <p:spPr bwMode="auto">
          <a:xfrm>
            <a:off x="0" y="8829675"/>
            <a:ext cx="2982913"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a:defRPr sz="1200"/>
            </a:lvl1pPr>
          </a:lstStyle>
          <a:p>
            <a:pPr>
              <a:defRPr/>
            </a:pPr>
            <a:endParaRPr lang="en-US"/>
          </a:p>
        </p:txBody>
      </p:sp>
      <p:sp>
        <p:nvSpPr>
          <p:cNvPr id="84997" name="Rectangle 5"/>
          <p:cNvSpPr>
            <a:spLocks noGrp="1" noChangeArrowheads="1"/>
          </p:cNvSpPr>
          <p:nvPr>
            <p:ph type="sldNum" sz="quarter" idx="3"/>
          </p:nvPr>
        </p:nvSpPr>
        <p:spPr bwMode="auto">
          <a:xfrm>
            <a:off x="3897313" y="8829675"/>
            <a:ext cx="2982912"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a:defRPr sz="1200"/>
            </a:lvl1pPr>
          </a:lstStyle>
          <a:p>
            <a:pPr>
              <a:defRPr/>
            </a:pPr>
            <a:fld id="{7C9727A0-825A-4210-AA06-730AC7080FA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a:defRPr sz="1200"/>
            </a:lvl1pPr>
          </a:lstStyle>
          <a:p>
            <a:pPr>
              <a:defRPr/>
            </a:pPr>
            <a:endParaRPr lang="en-US"/>
          </a:p>
        </p:txBody>
      </p:sp>
      <p:sp>
        <p:nvSpPr>
          <p:cNvPr id="7171" name="Rectangle 3"/>
          <p:cNvSpPr>
            <a:spLocks noGrp="1" noChangeArrowheads="1"/>
          </p:cNvSpPr>
          <p:nvPr>
            <p:ph type="dt" idx="1"/>
          </p:nvPr>
        </p:nvSpPr>
        <p:spPr bwMode="auto">
          <a:xfrm>
            <a:off x="3897313" y="0"/>
            <a:ext cx="2982912"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a:defRPr sz="1200"/>
            </a:lvl1pPr>
          </a:lstStyle>
          <a:p>
            <a:pPr>
              <a:defRPr/>
            </a:pPr>
            <a:endParaRPr lang="en-US"/>
          </a:p>
        </p:txBody>
      </p:sp>
      <p:sp>
        <p:nvSpPr>
          <p:cNvPr id="40964"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8975" y="4416425"/>
            <a:ext cx="5505450" cy="418306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829675"/>
            <a:ext cx="2982913"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a:defRPr sz="1200"/>
            </a:lvl1pPr>
          </a:lstStyle>
          <a:p>
            <a:pPr>
              <a:defRPr/>
            </a:pPr>
            <a:endParaRPr lang="en-US"/>
          </a:p>
        </p:txBody>
      </p:sp>
      <p:sp>
        <p:nvSpPr>
          <p:cNvPr id="7175" name="Rectangle 7"/>
          <p:cNvSpPr>
            <a:spLocks noGrp="1" noChangeArrowheads="1"/>
          </p:cNvSpPr>
          <p:nvPr>
            <p:ph type="sldNum" sz="quarter" idx="5"/>
          </p:nvPr>
        </p:nvSpPr>
        <p:spPr bwMode="auto">
          <a:xfrm>
            <a:off x="3897313" y="8829675"/>
            <a:ext cx="2982912"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a:defRPr sz="1200"/>
            </a:lvl1pPr>
          </a:lstStyle>
          <a:p>
            <a:pPr>
              <a:defRPr/>
            </a:pPr>
            <a:fld id="{56E3E1CF-29B6-49E6-AB8F-2B6F4A0F7DD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82" charset="0"/>
        <a:ea typeface="Osaka" pitchFamily="115" charset="-128"/>
        <a:cs typeface="+mn-cs"/>
      </a:defRPr>
    </a:lvl1pPr>
    <a:lvl2pPr marL="457200" algn="l" rtl="0" eaLnBrk="0" fontAlgn="base" hangingPunct="0">
      <a:spcBef>
        <a:spcPct val="30000"/>
      </a:spcBef>
      <a:spcAft>
        <a:spcPct val="0"/>
      </a:spcAft>
      <a:defRPr sz="1200" kern="1200">
        <a:solidFill>
          <a:schemeClr val="tx1"/>
        </a:solidFill>
        <a:latin typeface="Times" pitchFamily="82" charset="0"/>
        <a:ea typeface="Osaka" pitchFamily="115" charset="-128"/>
        <a:cs typeface="+mn-cs"/>
      </a:defRPr>
    </a:lvl2pPr>
    <a:lvl3pPr marL="914400" algn="l" rtl="0" eaLnBrk="0" fontAlgn="base" hangingPunct="0">
      <a:spcBef>
        <a:spcPct val="30000"/>
      </a:spcBef>
      <a:spcAft>
        <a:spcPct val="0"/>
      </a:spcAft>
      <a:defRPr sz="1200" kern="1200">
        <a:solidFill>
          <a:schemeClr val="tx1"/>
        </a:solidFill>
        <a:latin typeface="Times" pitchFamily="82" charset="0"/>
        <a:ea typeface="Osaka" pitchFamily="115" charset="-128"/>
        <a:cs typeface="+mn-cs"/>
      </a:defRPr>
    </a:lvl3pPr>
    <a:lvl4pPr marL="1371600" algn="l" rtl="0" eaLnBrk="0" fontAlgn="base" hangingPunct="0">
      <a:spcBef>
        <a:spcPct val="30000"/>
      </a:spcBef>
      <a:spcAft>
        <a:spcPct val="0"/>
      </a:spcAft>
      <a:defRPr sz="1200" kern="1200">
        <a:solidFill>
          <a:schemeClr val="tx1"/>
        </a:solidFill>
        <a:latin typeface="Times" pitchFamily="82" charset="0"/>
        <a:ea typeface="Osaka" pitchFamily="115" charset="-128"/>
        <a:cs typeface="+mn-cs"/>
      </a:defRPr>
    </a:lvl4pPr>
    <a:lvl5pPr marL="1828800" algn="l" rtl="0" eaLnBrk="0" fontAlgn="base" hangingPunct="0">
      <a:spcBef>
        <a:spcPct val="30000"/>
      </a:spcBef>
      <a:spcAft>
        <a:spcPct val="0"/>
      </a:spcAft>
      <a:defRPr sz="1200" kern="1200">
        <a:solidFill>
          <a:schemeClr val="tx1"/>
        </a:solidFill>
        <a:latin typeface="Times" pitchFamily="82" charset="0"/>
        <a:ea typeface="Osaka" pitchFamily="11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376890DD-42E2-43BA-8EB1-1431A0F870EB}" type="slidenum">
              <a:rPr lang="en-US" smtClean="0"/>
              <a:pPr/>
              <a:t>1</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DB11793C-A073-424A-8DA1-D4AA1D75FA43}" type="slidenum">
              <a:rPr lang="en-US" smtClean="0"/>
              <a:pPr/>
              <a:t>2</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0627022-7120-44A8-BC6B-858A8BB6B0B0}" type="slidenum">
              <a:rPr lang="en-US" smtClean="0"/>
              <a:pPr/>
              <a:t>3</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E292783E-2874-4B93-8CF8-EFF7EA7418ED}" type="slidenum">
              <a:rPr lang="en-US" smtClean="0"/>
              <a:pPr/>
              <a:t>4</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Rectangle 11"/>
          <p:cNvSpPr>
            <a:spLocks noChangeArrowheads="1"/>
          </p:cNvSpPr>
          <p:nvPr/>
        </p:nvSpPr>
        <p:spPr bwMode="auto">
          <a:xfrm>
            <a:off x="0" y="4876800"/>
            <a:ext cx="9144000" cy="1981200"/>
          </a:xfrm>
          <a:prstGeom prst="rect">
            <a:avLst/>
          </a:prstGeom>
          <a:solidFill>
            <a:srgbClr val="333399"/>
          </a:solidFill>
          <a:ln w="9525">
            <a:noFill/>
            <a:miter lim="800000"/>
            <a:headEnd/>
            <a:tailEnd/>
          </a:ln>
        </p:spPr>
        <p:txBody>
          <a:bodyPr wrap="none" anchor="ctr"/>
          <a:lstStyle/>
          <a:p>
            <a:pPr>
              <a:defRPr/>
            </a:pPr>
            <a:endParaRPr lang="en-US"/>
          </a:p>
        </p:txBody>
      </p:sp>
      <p:sp>
        <p:nvSpPr>
          <p:cNvPr id="4" name="Line 12"/>
          <p:cNvSpPr>
            <a:spLocks noChangeShapeType="1"/>
          </p:cNvSpPr>
          <p:nvPr/>
        </p:nvSpPr>
        <p:spPr bwMode="auto">
          <a:xfrm>
            <a:off x="0" y="4876800"/>
            <a:ext cx="9144000" cy="0"/>
          </a:xfrm>
          <a:prstGeom prst="line">
            <a:avLst/>
          </a:prstGeom>
          <a:noFill/>
          <a:ln w="6350">
            <a:solidFill>
              <a:srgbClr val="908774"/>
            </a:solidFill>
            <a:round/>
            <a:headEnd/>
            <a:tailEnd/>
          </a:ln>
        </p:spPr>
        <p:txBody>
          <a:bodyPr wrap="none" anchor="ctr"/>
          <a:lstStyle/>
          <a:p>
            <a:pPr>
              <a:defRPr/>
            </a:pPr>
            <a:endParaRPr lang="en-US"/>
          </a:p>
        </p:txBody>
      </p:sp>
      <p:sp>
        <p:nvSpPr>
          <p:cNvPr id="5" name="Rectangle 4"/>
          <p:cNvSpPr>
            <a:spLocks noChangeArrowheads="1"/>
          </p:cNvSpPr>
          <p:nvPr/>
        </p:nvSpPr>
        <p:spPr bwMode="auto">
          <a:xfrm>
            <a:off x="0" y="0"/>
            <a:ext cx="9144000" cy="76200"/>
          </a:xfrm>
          <a:prstGeom prst="rect">
            <a:avLst/>
          </a:prstGeom>
          <a:solidFill>
            <a:srgbClr val="A09424"/>
          </a:solidFill>
          <a:ln w="9525">
            <a:noFill/>
            <a:miter lim="800000"/>
            <a:headEnd/>
            <a:tailEnd/>
          </a:ln>
        </p:spPr>
        <p:txBody>
          <a:bodyPr wrap="none" anchor="ctr"/>
          <a:lstStyle/>
          <a:p>
            <a:pPr>
              <a:defRPr/>
            </a:pPr>
            <a:endParaRPr lang="en-US"/>
          </a:p>
        </p:txBody>
      </p:sp>
      <p:pic>
        <p:nvPicPr>
          <p:cNvPr id="6" name="Picture 16" descr="CAAS_Logo_Paths2"/>
          <p:cNvPicPr>
            <a:picLocks noChangeAspect="1" noChangeArrowheads="1"/>
          </p:cNvPicPr>
          <p:nvPr userDrawn="1"/>
        </p:nvPicPr>
        <p:blipFill>
          <a:blip r:embed="rId2" cstate="print"/>
          <a:srcRect/>
          <a:stretch>
            <a:fillRect/>
          </a:stretch>
        </p:blipFill>
        <p:spPr bwMode="auto">
          <a:xfrm>
            <a:off x="3109912" y="1575918"/>
            <a:ext cx="2924175" cy="2924175"/>
          </a:xfrm>
          <a:prstGeom prst="rect">
            <a:avLst/>
          </a:prstGeom>
          <a:noFill/>
          <a:ln w="9525">
            <a:noFill/>
            <a:miter lim="800000"/>
            <a:headEnd/>
            <a:tailEnd/>
          </a:ln>
        </p:spPr>
      </p:pic>
      <p:sp>
        <p:nvSpPr>
          <p:cNvPr id="3074" name="Rectangle 2"/>
          <p:cNvSpPr>
            <a:spLocks noGrp="1" noChangeArrowheads="1"/>
          </p:cNvSpPr>
          <p:nvPr>
            <p:ph type="ctrTitle"/>
          </p:nvPr>
        </p:nvSpPr>
        <p:spPr>
          <a:xfrm>
            <a:off x="533400" y="5029200"/>
            <a:ext cx="8153400" cy="1447800"/>
          </a:xfrm>
        </p:spPr>
        <p:txBody>
          <a:bodyPr/>
          <a:lstStyle>
            <a:lvl1pPr algn="ctr">
              <a:defRPr sz="2800">
                <a:solidFill>
                  <a:schemeClr val="bg1"/>
                </a:solidFill>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6477000" cy="990600"/>
          </a:xfrm>
        </p:spPr>
        <p:txBody>
          <a:bodyPr/>
          <a:lstStyle/>
          <a:p>
            <a:r>
              <a:rPr lang="en-US"/>
              <a:t>Click to edit Master title style</a:t>
            </a:r>
          </a:p>
        </p:txBody>
      </p:sp>
      <p:sp>
        <p:nvSpPr>
          <p:cNvPr id="3" name="Text Placeholder 2"/>
          <p:cNvSpPr>
            <a:spLocks noGrp="1"/>
          </p:cNvSpPr>
          <p:nvPr>
            <p:ph type="body" sz="half" idx="1"/>
          </p:nvPr>
        </p:nvSpPr>
        <p:spPr>
          <a:xfrm>
            <a:off x="533400" y="1981200"/>
            <a:ext cx="8229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 y="4114800"/>
            <a:ext cx="8229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6477000" cy="990600"/>
          </a:xfrm>
        </p:spPr>
        <p:txBody>
          <a:bodyPr/>
          <a:lstStyle/>
          <a:p>
            <a:r>
              <a:rPr lang="en-US"/>
              <a:t>Click to edit Master title style</a:t>
            </a:r>
          </a:p>
        </p:txBody>
      </p:sp>
      <p:sp>
        <p:nvSpPr>
          <p:cNvPr id="3" name="ClipArt Placeholder 2"/>
          <p:cNvSpPr>
            <a:spLocks noGrp="1"/>
          </p:cNvSpPr>
          <p:nvPr>
            <p:ph type="clipArt" sz="half" idx="1"/>
          </p:nvPr>
        </p:nvSpPr>
        <p:spPr>
          <a:xfrm>
            <a:off x="533400" y="1981200"/>
            <a:ext cx="4038600" cy="4114800"/>
          </a:xfrm>
        </p:spPr>
        <p:txBody>
          <a:bodyPr/>
          <a:lstStyle/>
          <a:p>
            <a:pPr lvl="0"/>
            <a:endParaRPr lang="en-US" noProof="0"/>
          </a:p>
        </p:txBody>
      </p:sp>
      <p:sp>
        <p:nvSpPr>
          <p:cNvPr id="4" name="Text Placeholder 3"/>
          <p:cNvSpPr>
            <a:spLocks noGrp="1"/>
          </p:cNvSpPr>
          <p:nvPr>
            <p:ph type="body" sz="half" idx="2"/>
          </p:nvPr>
        </p:nvSpPr>
        <p:spPr>
          <a:xfrm>
            <a:off x="47244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6477000" cy="990600"/>
          </a:xfrm>
        </p:spPr>
        <p:txBody>
          <a:bodyPr/>
          <a:lstStyle/>
          <a:p>
            <a:r>
              <a:rPr lang="en-US"/>
              <a:t>Click to edit Master title style</a:t>
            </a:r>
          </a:p>
        </p:txBody>
      </p:sp>
      <p:sp>
        <p:nvSpPr>
          <p:cNvPr id="3" name="Content Placeholder 2"/>
          <p:cNvSpPr>
            <a:spLocks noGrp="1"/>
          </p:cNvSpPr>
          <p:nvPr>
            <p:ph sz="half" idx="1"/>
          </p:nvPr>
        </p:nvSpPr>
        <p:spPr>
          <a:xfrm>
            <a:off x="5334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44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6477000" cy="990600"/>
          </a:xfrm>
        </p:spPr>
        <p:txBody>
          <a:bodyPr/>
          <a:lstStyle/>
          <a:p>
            <a:r>
              <a:rPr lang="en-US"/>
              <a:t>Click to edit Master title style</a:t>
            </a:r>
          </a:p>
        </p:txBody>
      </p:sp>
      <p:sp>
        <p:nvSpPr>
          <p:cNvPr id="3" name="Text Placeholder 2"/>
          <p:cNvSpPr>
            <a:spLocks noGrp="1"/>
          </p:cNvSpPr>
          <p:nvPr>
            <p:ph type="body" sz="half" idx="1"/>
          </p:nvPr>
        </p:nvSpPr>
        <p:spPr>
          <a:xfrm>
            <a:off x="5334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724400" y="1981200"/>
            <a:ext cx="4038600" cy="4114800"/>
          </a:xfrm>
        </p:spPr>
        <p:txBody>
          <a:bodyPr/>
          <a:lstStyle/>
          <a:p>
            <a:pPr lvl="0"/>
            <a:endParaRPr 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533400" y="19812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1" name="Rectangle 7"/>
          <p:cNvSpPr>
            <a:spLocks noChangeArrowheads="1"/>
          </p:cNvSpPr>
          <p:nvPr/>
        </p:nvSpPr>
        <p:spPr bwMode="auto">
          <a:xfrm>
            <a:off x="0" y="6400800"/>
            <a:ext cx="9144000" cy="457200"/>
          </a:xfrm>
          <a:prstGeom prst="rect">
            <a:avLst/>
          </a:prstGeom>
          <a:solidFill>
            <a:srgbClr val="333399"/>
          </a:solidFill>
          <a:ln w="9525">
            <a:solidFill>
              <a:srgbClr val="F6FFD8"/>
            </a:solidFill>
            <a:miter lim="800000"/>
            <a:headEnd/>
            <a:tailEnd/>
          </a:ln>
        </p:spPr>
        <p:txBody>
          <a:bodyPr wrap="none" anchor="ctr"/>
          <a:lstStyle/>
          <a:p>
            <a:pPr algn="r">
              <a:defRPr/>
            </a:pPr>
            <a:r>
              <a:rPr lang="en-US" sz="1200" b="1">
                <a:solidFill>
                  <a:schemeClr val="bg1"/>
                </a:solidFill>
                <a:latin typeface="Arial" charset="0"/>
              </a:rPr>
              <a:t>COMMISSION ON ACCREDITATION OF AMBULANCE SERVICES</a:t>
            </a:r>
          </a:p>
        </p:txBody>
      </p:sp>
      <p:sp>
        <p:nvSpPr>
          <p:cNvPr id="1033" name="Rectangle 9"/>
          <p:cNvSpPr>
            <a:spLocks noChangeArrowheads="1"/>
          </p:cNvSpPr>
          <p:nvPr/>
        </p:nvSpPr>
        <p:spPr bwMode="auto">
          <a:xfrm>
            <a:off x="0" y="0"/>
            <a:ext cx="7391400" cy="1447800"/>
          </a:xfrm>
          <a:prstGeom prst="rect">
            <a:avLst/>
          </a:prstGeom>
          <a:solidFill>
            <a:schemeClr val="bg1"/>
          </a:solidFill>
          <a:ln w="9525">
            <a:noFill/>
            <a:miter lim="800000"/>
            <a:headEnd/>
            <a:tailEnd/>
          </a:ln>
        </p:spPr>
        <p:txBody>
          <a:bodyPr wrap="none" anchor="ctr"/>
          <a:lstStyle/>
          <a:p>
            <a:pPr>
              <a:defRPr/>
            </a:pPr>
            <a:endParaRPr lang="en-US"/>
          </a:p>
        </p:txBody>
      </p:sp>
      <p:sp>
        <p:nvSpPr>
          <p:cNvPr id="1034" name="Rectangle 10"/>
          <p:cNvSpPr>
            <a:spLocks noChangeArrowheads="1"/>
          </p:cNvSpPr>
          <p:nvPr/>
        </p:nvSpPr>
        <p:spPr bwMode="auto">
          <a:xfrm>
            <a:off x="7391400" y="0"/>
            <a:ext cx="1752600" cy="1447800"/>
          </a:xfrm>
          <a:prstGeom prst="rect">
            <a:avLst/>
          </a:prstGeom>
          <a:noFill/>
          <a:ln w="9525">
            <a:noFill/>
            <a:miter lim="800000"/>
            <a:headEnd/>
            <a:tailEnd/>
          </a:ln>
        </p:spPr>
        <p:txBody>
          <a:bodyPr wrap="none" anchor="ctr"/>
          <a:lstStyle/>
          <a:p>
            <a:pPr>
              <a:defRPr/>
            </a:pPr>
            <a:endParaRPr lang="en-US"/>
          </a:p>
        </p:txBody>
      </p:sp>
      <p:sp>
        <p:nvSpPr>
          <p:cNvPr id="1030" name="Rectangle 2"/>
          <p:cNvSpPr>
            <a:spLocks noGrp="1" noChangeArrowheads="1"/>
          </p:cNvSpPr>
          <p:nvPr>
            <p:ph type="title"/>
          </p:nvPr>
        </p:nvSpPr>
        <p:spPr bwMode="auto">
          <a:xfrm>
            <a:off x="533400" y="228600"/>
            <a:ext cx="6477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7" name="Line 13"/>
          <p:cNvSpPr>
            <a:spLocks noChangeShapeType="1"/>
          </p:cNvSpPr>
          <p:nvPr/>
        </p:nvSpPr>
        <p:spPr bwMode="auto">
          <a:xfrm>
            <a:off x="0" y="6400800"/>
            <a:ext cx="9144000" cy="0"/>
          </a:xfrm>
          <a:prstGeom prst="line">
            <a:avLst/>
          </a:prstGeom>
          <a:noFill/>
          <a:ln w="5715">
            <a:solidFill>
              <a:srgbClr val="908774"/>
            </a:solidFill>
            <a:round/>
            <a:headEnd/>
            <a:tailEnd/>
          </a:ln>
        </p:spPr>
        <p:txBody>
          <a:bodyPr wrap="none" anchor="ctr"/>
          <a:lstStyle/>
          <a:p>
            <a:pPr>
              <a:defRPr/>
            </a:pPr>
            <a:endParaRPr lang="en-US"/>
          </a:p>
        </p:txBody>
      </p:sp>
      <p:sp>
        <p:nvSpPr>
          <p:cNvPr id="1038" name="Line 14"/>
          <p:cNvSpPr>
            <a:spLocks noChangeShapeType="1"/>
          </p:cNvSpPr>
          <p:nvPr/>
        </p:nvSpPr>
        <p:spPr bwMode="auto">
          <a:xfrm>
            <a:off x="7391400" y="0"/>
            <a:ext cx="0" cy="1447800"/>
          </a:xfrm>
          <a:prstGeom prst="line">
            <a:avLst/>
          </a:prstGeom>
          <a:noFill/>
          <a:ln w="5715">
            <a:solidFill>
              <a:srgbClr val="908774"/>
            </a:solidFill>
            <a:round/>
            <a:headEnd/>
            <a:tailEnd/>
          </a:ln>
        </p:spPr>
        <p:txBody>
          <a:bodyPr wrap="none" anchor="ctr"/>
          <a:lstStyle/>
          <a:p>
            <a:pPr>
              <a:defRPr/>
            </a:pPr>
            <a:endParaRPr lang="en-US"/>
          </a:p>
        </p:txBody>
      </p:sp>
      <p:sp>
        <p:nvSpPr>
          <p:cNvPr id="1039" name="Line 15"/>
          <p:cNvSpPr>
            <a:spLocks noChangeShapeType="1"/>
          </p:cNvSpPr>
          <p:nvPr/>
        </p:nvSpPr>
        <p:spPr bwMode="auto">
          <a:xfrm>
            <a:off x="0" y="1447800"/>
            <a:ext cx="9144000" cy="0"/>
          </a:xfrm>
          <a:prstGeom prst="line">
            <a:avLst/>
          </a:prstGeom>
          <a:noFill/>
          <a:ln w="6350">
            <a:solidFill>
              <a:srgbClr val="908774"/>
            </a:solidFill>
            <a:round/>
            <a:headEnd/>
            <a:tailEnd/>
          </a:ln>
        </p:spPr>
        <p:txBody>
          <a:bodyPr wrap="none" anchor="ctr"/>
          <a:lstStyle/>
          <a:p>
            <a:pPr>
              <a:defRPr/>
            </a:pPr>
            <a:endParaRPr lang="en-US"/>
          </a:p>
        </p:txBody>
      </p:sp>
      <p:sp>
        <p:nvSpPr>
          <p:cNvPr id="1040" name="Rectangle 16"/>
          <p:cNvSpPr>
            <a:spLocks noChangeArrowheads="1"/>
          </p:cNvSpPr>
          <p:nvPr/>
        </p:nvSpPr>
        <p:spPr bwMode="auto">
          <a:xfrm>
            <a:off x="0" y="0"/>
            <a:ext cx="9144000" cy="76200"/>
          </a:xfrm>
          <a:prstGeom prst="rect">
            <a:avLst/>
          </a:prstGeom>
          <a:solidFill>
            <a:srgbClr val="A09424"/>
          </a:solidFill>
          <a:ln w="9525">
            <a:noFill/>
            <a:miter lim="800000"/>
            <a:headEnd/>
            <a:tailEnd/>
          </a:ln>
        </p:spPr>
        <p:txBody>
          <a:bodyPr wrap="none" anchor="ctr"/>
          <a:lstStyle/>
          <a:p>
            <a:pPr>
              <a:defRPr/>
            </a:pPr>
            <a:endParaRPr lang="en-US"/>
          </a:p>
        </p:txBody>
      </p:sp>
      <p:sp>
        <p:nvSpPr>
          <p:cNvPr id="1042" name="Rectangle 18"/>
          <p:cNvSpPr>
            <a:spLocks noChangeArrowheads="1"/>
          </p:cNvSpPr>
          <p:nvPr/>
        </p:nvSpPr>
        <p:spPr bwMode="auto">
          <a:xfrm>
            <a:off x="152400" y="6553200"/>
            <a:ext cx="1752600" cy="185136"/>
          </a:xfrm>
          <a:prstGeom prst="rect">
            <a:avLst/>
          </a:prstGeom>
          <a:noFill/>
          <a:ln w="12700">
            <a:noFill/>
            <a:miter lim="800000"/>
            <a:headEnd/>
            <a:tailEnd/>
          </a:ln>
          <a:effectLst/>
        </p:spPr>
        <p:txBody>
          <a:bodyPr lIns="74932" tIns="36809" rIns="74932" bIns="36809">
            <a:spAutoFit/>
          </a:bodyPr>
          <a:lstStyle/>
          <a:p>
            <a:pPr algn="r" defTabSz="630238">
              <a:lnSpc>
                <a:spcPct val="90000"/>
              </a:lnSpc>
              <a:tabLst>
                <a:tab pos="852488" algn="r"/>
              </a:tabLst>
              <a:defRPr/>
            </a:pPr>
            <a:r>
              <a:rPr lang="en-US" sz="800" dirty="0">
                <a:solidFill>
                  <a:schemeClr val="bg1"/>
                </a:solidFill>
                <a:latin typeface="Arial" charset="0"/>
                <a:ea typeface="ヒラギノ角ゴ Pro W3" pitchFamily="115" charset="-128"/>
              </a:rPr>
              <a:t>© CAAS 2017        Page </a:t>
            </a:r>
            <a:fld id="{E7F974A0-BA40-4D79-84ED-276A5675D581}" type="slidenum">
              <a:rPr lang="en-US" sz="800">
                <a:solidFill>
                  <a:schemeClr val="bg1"/>
                </a:solidFill>
                <a:latin typeface="Arial" charset="0"/>
                <a:ea typeface="ヒラギノ角ゴ Pro W3" pitchFamily="115" charset="-128"/>
              </a:rPr>
              <a:pPr algn="r" defTabSz="630238">
                <a:lnSpc>
                  <a:spcPct val="90000"/>
                </a:lnSpc>
                <a:tabLst>
                  <a:tab pos="852488" algn="r"/>
                </a:tabLst>
                <a:defRPr/>
              </a:pPr>
              <a:t>‹#›</a:t>
            </a:fld>
            <a:endParaRPr lang="en-US" sz="800" dirty="0">
              <a:solidFill>
                <a:schemeClr val="bg1"/>
              </a:solidFill>
              <a:latin typeface="Arial" charset="0"/>
              <a:ea typeface="ヒラギノ角ゴ Pro W3" pitchFamily="115" charset="-128"/>
            </a:endParaRPr>
          </a:p>
        </p:txBody>
      </p:sp>
      <p:pic>
        <p:nvPicPr>
          <p:cNvPr id="1036" name="Picture 21" descr="CAAS_Logo_Paths2"/>
          <p:cNvPicPr>
            <a:picLocks noChangeAspect="1" noChangeArrowheads="1"/>
          </p:cNvPicPr>
          <p:nvPr userDrawn="1"/>
        </p:nvPicPr>
        <p:blipFill>
          <a:blip r:embed="rId17" cstate="print"/>
          <a:srcRect/>
          <a:stretch>
            <a:fillRect/>
          </a:stretch>
        </p:blipFill>
        <p:spPr bwMode="auto">
          <a:xfrm>
            <a:off x="7696200" y="152400"/>
            <a:ext cx="1219200" cy="1219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1"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Lst>
  <p:txStyles>
    <p:titleStyle>
      <a:lvl1pPr algn="l" rtl="0" eaLnBrk="0" fontAlgn="base" hangingPunct="0">
        <a:spcBef>
          <a:spcPct val="0"/>
        </a:spcBef>
        <a:spcAft>
          <a:spcPct val="0"/>
        </a:spcAft>
        <a:defRPr sz="2400">
          <a:solidFill>
            <a:srgbClr val="055A8D"/>
          </a:solidFill>
          <a:latin typeface="+mj-lt"/>
          <a:ea typeface="+mj-ea"/>
          <a:cs typeface="+mj-cs"/>
        </a:defRPr>
      </a:lvl1pPr>
      <a:lvl2pPr algn="l" rtl="0" eaLnBrk="0" fontAlgn="base" hangingPunct="0">
        <a:spcBef>
          <a:spcPct val="0"/>
        </a:spcBef>
        <a:spcAft>
          <a:spcPct val="0"/>
        </a:spcAft>
        <a:defRPr sz="2400">
          <a:solidFill>
            <a:srgbClr val="055A8D"/>
          </a:solidFill>
          <a:latin typeface="Arial Black" pitchFamily="34" charset="0"/>
          <a:ea typeface="Osaka" pitchFamily="115" charset="-128"/>
        </a:defRPr>
      </a:lvl2pPr>
      <a:lvl3pPr algn="l" rtl="0" eaLnBrk="0" fontAlgn="base" hangingPunct="0">
        <a:spcBef>
          <a:spcPct val="0"/>
        </a:spcBef>
        <a:spcAft>
          <a:spcPct val="0"/>
        </a:spcAft>
        <a:defRPr sz="2400">
          <a:solidFill>
            <a:srgbClr val="055A8D"/>
          </a:solidFill>
          <a:latin typeface="Arial Black" pitchFamily="34" charset="0"/>
          <a:ea typeface="Osaka" pitchFamily="115" charset="-128"/>
        </a:defRPr>
      </a:lvl3pPr>
      <a:lvl4pPr algn="l" rtl="0" eaLnBrk="0" fontAlgn="base" hangingPunct="0">
        <a:spcBef>
          <a:spcPct val="0"/>
        </a:spcBef>
        <a:spcAft>
          <a:spcPct val="0"/>
        </a:spcAft>
        <a:defRPr sz="2400">
          <a:solidFill>
            <a:srgbClr val="055A8D"/>
          </a:solidFill>
          <a:latin typeface="Arial Black" pitchFamily="34" charset="0"/>
          <a:ea typeface="Osaka" pitchFamily="115" charset="-128"/>
        </a:defRPr>
      </a:lvl4pPr>
      <a:lvl5pPr algn="l" rtl="0" eaLnBrk="0" fontAlgn="base" hangingPunct="0">
        <a:spcBef>
          <a:spcPct val="0"/>
        </a:spcBef>
        <a:spcAft>
          <a:spcPct val="0"/>
        </a:spcAft>
        <a:defRPr sz="2400">
          <a:solidFill>
            <a:srgbClr val="055A8D"/>
          </a:solidFill>
          <a:latin typeface="Arial Black" pitchFamily="34" charset="0"/>
          <a:ea typeface="Osaka" pitchFamily="115" charset="-128"/>
        </a:defRPr>
      </a:lvl5pPr>
      <a:lvl6pPr marL="457200" algn="l" rtl="0" fontAlgn="base">
        <a:spcBef>
          <a:spcPct val="0"/>
        </a:spcBef>
        <a:spcAft>
          <a:spcPct val="0"/>
        </a:spcAft>
        <a:defRPr sz="2400">
          <a:solidFill>
            <a:srgbClr val="055A8D"/>
          </a:solidFill>
          <a:latin typeface="Arial Black" pitchFamily="34" charset="0"/>
          <a:ea typeface="Osaka" pitchFamily="115" charset="-128"/>
        </a:defRPr>
      </a:lvl6pPr>
      <a:lvl7pPr marL="914400" algn="l" rtl="0" fontAlgn="base">
        <a:spcBef>
          <a:spcPct val="0"/>
        </a:spcBef>
        <a:spcAft>
          <a:spcPct val="0"/>
        </a:spcAft>
        <a:defRPr sz="2400">
          <a:solidFill>
            <a:srgbClr val="055A8D"/>
          </a:solidFill>
          <a:latin typeface="Arial Black" pitchFamily="34" charset="0"/>
          <a:ea typeface="Osaka" pitchFamily="115" charset="-128"/>
        </a:defRPr>
      </a:lvl7pPr>
      <a:lvl8pPr marL="1371600" algn="l" rtl="0" fontAlgn="base">
        <a:spcBef>
          <a:spcPct val="0"/>
        </a:spcBef>
        <a:spcAft>
          <a:spcPct val="0"/>
        </a:spcAft>
        <a:defRPr sz="2400">
          <a:solidFill>
            <a:srgbClr val="055A8D"/>
          </a:solidFill>
          <a:latin typeface="Arial Black" pitchFamily="34" charset="0"/>
          <a:ea typeface="Osaka" pitchFamily="115" charset="-128"/>
        </a:defRPr>
      </a:lvl8pPr>
      <a:lvl9pPr marL="1828800" algn="l" rtl="0" fontAlgn="base">
        <a:spcBef>
          <a:spcPct val="0"/>
        </a:spcBef>
        <a:spcAft>
          <a:spcPct val="0"/>
        </a:spcAft>
        <a:defRPr sz="2400">
          <a:solidFill>
            <a:srgbClr val="055A8D"/>
          </a:solidFill>
          <a:latin typeface="Arial Black" pitchFamily="34" charset="0"/>
          <a:ea typeface="Osaka" pitchFamily="115" charset="-128"/>
        </a:defRPr>
      </a:lvl9pPr>
    </p:titleStyle>
    <p:bodyStyle>
      <a:lvl1pPr marL="342900" indent="-342900" algn="l" rtl="0" eaLnBrk="0" fontAlgn="base" hangingPunct="0">
        <a:lnSpc>
          <a:spcPct val="110000"/>
        </a:lnSpc>
        <a:spcBef>
          <a:spcPct val="0"/>
        </a:spcBef>
        <a:spcAft>
          <a:spcPct val="30000"/>
        </a:spcAft>
        <a:buChar char="•"/>
        <a:defRPr sz="2000">
          <a:solidFill>
            <a:schemeClr val="tx1"/>
          </a:solidFill>
          <a:latin typeface="+mn-lt"/>
          <a:ea typeface="+mn-ea"/>
          <a:cs typeface="+mn-cs"/>
        </a:defRPr>
      </a:lvl1pPr>
      <a:lvl2pPr marL="742950" indent="-285750" algn="l" rtl="0" eaLnBrk="0" fontAlgn="base" hangingPunct="0">
        <a:lnSpc>
          <a:spcPct val="110000"/>
        </a:lnSpc>
        <a:spcBef>
          <a:spcPct val="0"/>
        </a:spcBef>
        <a:spcAft>
          <a:spcPct val="30000"/>
        </a:spcAft>
        <a:buChar char="–"/>
        <a:defRPr sz="2000">
          <a:solidFill>
            <a:schemeClr val="tx1"/>
          </a:solidFill>
          <a:latin typeface="+mn-lt"/>
          <a:ea typeface="+mn-ea"/>
        </a:defRPr>
      </a:lvl2pPr>
      <a:lvl3pPr marL="1143000" indent="-228600" algn="l" rtl="0" eaLnBrk="0" fontAlgn="base" hangingPunct="0">
        <a:lnSpc>
          <a:spcPct val="110000"/>
        </a:lnSpc>
        <a:spcBef>
          <a:spcPct val="0"/>
        </a:spcBef>
        <a:spcAft>
          <a:spcPct val="30000"/>
        </a:spcAft>
        <a:buChar char="•"/>
        <a:defRPr sz="2000">
          <a:solidFill>
            <a:schemeClr val="tx1"/>
          </a:solidFill>
          <a:latin typeface="+mn-lt"/>
          <a:ea typeface="+mn-ea"/>
        </a:defRPr>
      </a:lvl3pPr>
      <a:lvl4pPr marL="1600200" indent="-228600" algn="l" rtl="0" eaLnBrk="0" fontAlgn="base" hangingPunct="0">
        <a:lnSpc>
          <a:spcPct val="110000"/>
        </a:lnSpc>
        <a:spcBef>
          <a:spcPct val="0"/>
        </a:spcBef>
        <a:spcAft>
          <a:spcPct val="30000"/>
        </a:spcAft>
        <a:buChar char="–"/>
        <a:defRPr sz="2000">
          <a:solidFill>
            <a:schemeClr val="tx1"/>
          </a:solidFill>
          <a:latin typeface="+mn-lt"/>
          <a:ea typeface="+mn-ea"/>
        </a:defRPr>
      </a:lvl4pPr>
      <a:lvl5pPr marL="2057400" indent="-228600" algn="l" rtl="0" eaLnBrk="0" fontAlgn="base" hangingPunct="0">
        <a:lnSpc>
          <a:spcPct val="110000"/>
        </a:lnSpc>
        <a:spcBef>
          <a:spcPct val="0"/>
        </a:spcBef>
        <a:spcAft>
          <a:spcPct val="30000"/>
        </a:spcAft>
        <a:buChar char="»"/>
        <a:defRPr sz="2000">
          <a:solidFill>
            <a:schemeClr val="tx1"/>
          </a:solidFill>
          <a:latin typeface="+mn-lt"/>
          <a:ea typeface="+mn-ea"/>
        </a:defRPr>
      </a:lvl5pPr>
      <a:lvl6pPr marL="2514600" indent="-228600" algn="l" rtl="0" fontAlgn="base">
        <a:lnSpc>
          <a:spcPct val="110000"/>
        </a:lnSpc>
        <a:spcBef>
          <a:spcPct val="0"/>
        </a:spcBef>
        <a:spcAft>
          <a:spcPct val="30000"/>
        </a:spcAft>
        <a:buChar char="»"/>
        <a:defRPr sz="2000">
          <a:solidFill>
            <a:schemeClr val="tx1"/>
          </a:solidFill>
          <a:latin typeface="+mn-lt"/>
          <a:ea typeface="+mn-ea"/>
        </a:defRPr>
      </a:lvl6pPr>
      <a:lvl7pPr marL="2971800" indent="-228600" algn="l" rtl="0" fontAlgn="base">
        <a:lnSpc>
          <a:spcPct val="110000"/>
        </a:lnSpc>
        <a:spcBef>
          <a:spcPct val="0"/>
        </a:spcBef>
        <a:spcAft>
          <a:spcPct val="30000"/>
        </a:spcAft>
        <a:buChar char="»"/>
        <a:defRPr sz="2000">
          <a:solidFill>
            <a:schemeClr val="tx1"/>
          </a:solidFill>
          <a:latin typeface="+mn-lt"/>
          <a:ea typeface="+mn-ea"/>
        </a:defRPr>
      </a:lvl7pPr>
      <a:lvl8pPr marL="3429000" indent="-228600" algn="l" rtl="0" fontAlgn="base">
        <a:lnSpc>
          <a:spcPct val="110000"/>
        </a:lnSpc>
        <a:spcBef>
          <a:spcPct val="0"/>
        </a:spcBef>
        <a:spcAft>
          <a:spcPct val="30000"/>
        </a:spcAft>
        <a:buChar char="»"/>
        <a:defRPr sz="2000">
          <a:solidFill>
            <a:schemeClr val="tx1"/>
          </a:solidFill>
          <a:latin typeface="+mn-lt"/>
          <a:ea typeface="+mn-ea"/>
        </a:defRPr>
      </a:lvl8pPr>
      <a:lvl9pPr marL="3886200" indent="-228600" algn="l" rtl="0" fontAlgn="base">
        <a:lnSpc>
          <a:spcPct val="110000"/>
        </a:lnSpc>
        <a:spcBef>
          <a:spcPct val="0"/>
        </a:spcBef>
        <a:spcAft>
          <a:spcPct val="3000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5181600"/>
            <a:ext cx="8153400" cy="1066800"/>
          </a:xfrm>
        </p:spPr>
        <p:txBody>
          <a:bodyPr/>
          <a:lstStyle/>
          <a:p>
            <a:pPr eaLnBrk="1" hangingPunct="1"/>
            <a:r>
              <a:rPr lang="en-US" sz="2400" dirty="0"/>
              <a:t>Accreditation Webinar Part 2</a:t>
            </a:r>
            <a:br>
              <a:rPr lang="en-US" sz="1600" dirty="0"/>
            </a:br>
            <a:r>
              <a:rPr lang="en-US" sz="1600" dirty="0"/>
              <a:t>Meeting the Standards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t>102 – Inter-Agency Relations</a:t>
            </a:r>
          </a:p>
        </p:txBody>
      </p:sp>
      <p:sp>
        <p:nvSpPr>
          <p:cNvPr id="12291" name="Rectangle 3"/>
          <p:cNvSpPr>
            <a:spLocks noGrp="1" noChangeArrowheads="1"/>
          </p:cNvSpPr>
          <p:nvPr>
            <p:ph type="body" sz="half" idx="2"/>
          </p:nvPr>
        </p:nvSpPr>
        <p:spPr>
          <a:xfrm>
            <a:off x="5029200" y="2362200"/>
            <a:ext cx="3657600" cy="2514600"/>
          </a:xfrm>
        </p:spPr>
        <p:txBody>
          <a:bodyPr/>
          <a:lstStyle/>
          <a:p>
            <a:pPr eaLnBrk="1" hangingPunct="1">
              <a:buFontTx/>
              <a:buNone/>
            </a:pPr>
            <a:r>
              <a:rPr lang="en-US" sz="2400" dirty="0"/>
              <a:t>Inter-Agency Dialogue</a:t>
            </a:r>
          </a:p>
          <a:p>
            <a:pPr>
              <a:lnSpc>
                <a:spcPct val="100000"/>
              </a:lnSpc>
              <a:spcAft>
                <a:spcPct val="0"/>
              </a:spcAft>
            </a:pPr>
            <a:r>
              <a:rPr lang="en-US" dirty="0"/>
              <a:t>Other EMS agencies</a:t>
            </a:r>
          </a:p>
          <a:p>
            <a:pPr>
              <a:lnSpc>
                <a:spcPct val="100000"/>
              </a:lnSpc>
              <a:spcAft>
                <a:spcPct val="0"/>
              </a:spcAft>
            </a:pPr>
            <a:r>
              <a:rPr lang="en-US" dirty="0"/>
              <a:t>Hospital personnel</a:t>
            </a:r>
          </a:p>
          <a:p>
            <a:pPr>
              <a:lnSpc>
                <a:spcPct val="100000"/>
              </a:lnSpc>
              <a:spcAft>
                <a:spcPct val="0"/>
              </a:spcAft>
            </a:pPr>
            <a:r>
              <a:rPr lang="en-US" dirty="0"/>
              <a:t>Public safety agencies</a:t>
            </a:r>
          </a:p>
          <a:p>
            <a:pPr>
              <a:lnSpc>
                <a:spcPct val="100000"/>
              </a:lnSpc>
              <a:spcAft>
                <a:spcPct val="0"/>
              </a:spcAft>
            </a:pPr>
            <a:r>
              <a:rPr lang="en-US" dirty="0"/>
              <a:t>Government officials</a:t>
            </a:r>
          </a:p>
        </p:txBody>
      </p:sp>
      <p:pic>
        <p:nvPicPr>
          <p:cNvPr id="12292" name="Picture 5" descr="fly car in front of buffalo fire truck"/>
          <p:cNvPicPr>
            <a:picLocks noGrp="1" noChangeAspect="1" noChangeArrowheads="1"/>
          </p:cNvPicPr>
          <p:nvPr>
            <p:ph sz="half" idx="1"/>
          </p:nvPr>
        </p:nvPicPr>
        <p:blipFill>
          <a:blip r:embed="rId2" cstate="print"/>
          <a:srcRect/>
          <a:stretch>
            <a:fillRect/>
          </a:stretch>
        </p:blipFill>
        <p:spPr>
          <a:xfrm>
            <a:off x="533400" y="2286000"/>
            <a:ext cx="4038600" cy="2520950"/>
          </a:xfr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t>102 – Inter-Agency Relations</a:t>
            </a:r>
          </a:p>
        </p:txBody>
      </p:sp>
      <p:sp>
        <p:nvSpPr>
          <p:cNvPr id="13315" name="Rectangle 4"/>
          <p:cNvSpPr>
            <a:spLocks noChangeArrowheads="1"/>
          </p:cNvSpPr>
          <p:nvPr/>
        </p:nvSpPr>
        <p:spPr bwMode="auto">
          <a:xfrm>
            <a:off x="533400" y="1828800"/>
            <a:ext cx="7772400" cy="3662541"/>
          </a:xfrm>
          <a:prstGeom prst="rect">
            <a:avLst/>
          </a:prstGeom>
          <a:noFill/>
          <a:ln w="9525">
            <a:noFill/>
            <a:miter lim="800000"/>
            <a:headEnd/>
            <a:tailEnd/>
          </a:ln>
        </p:spPr>
        <p:txBody>
          <a:bodyPr>
            <a:spAutoFit/>
          </a:bodyPr>
          <a:lstStyle/>
          <a:p>
            <a:r>
              <a:rPr lang="en-US" dirty="0">
                <a:latin typeface="Arial" charset="0"/>
              </a:rPr>
              <a:t>Conflict resolution policy must address:</a:t>
            </a:r>
          </a:p>
          <a:p>
            <a:pPr marL="742950" lvl="1" indent="-285750">
              <a:buFontTx/>
              <a:buChar char="•"/>
            </a:pPr>
            <a:endParaRPr lang="en-US" sz="2000" dirty="0">
              <a:latin typeface="Arial" charset="0"/>
            </a:endParaRPr>
          </a:p>
          <a:p>
            <a:pPr marL="742950" lvl="1" indent="-285750">
              <a:buFontTx/>
              <a:buChar char="•"/>
            </a:pPr>
            <a:r>
              <a:rPr lang="en-US" sz="2000" dirty="0">
                <a:latin typeface="Arial" charset="0"/>
              </a:rPr>
              <a:t>Reporting </a:t>
            </a:r>
          </a:p>
          <a:p>
            <a:pPr marL="742950" lvl="1" indent="-285750">
              <a:buFontTx/>
              <a:buChar char="•"/>
            </a:pPr>
            <a:r>
              <a:rPr lang="en-US" sz="2000" dirty="0">
                <a:latin typeface="Arial" charset="0"/>
              </a:rPr>
              <a:t>Investigation process</a:t>
            </a:r>
          </a:p>
          <a:p>
            <a:pPr marL="742950" lvl="1" indent="-285750">
              <a:buFontTx/>
              <a:buChar char="•"/>
            </a:pPr>
            <a:r>
              <a:rPr lang="en-US" sz="2000" dirty="0">
                <a:latin typeface="Arial" charset="0"/>
              </a:rPr>
              <a:t>Resolution</a:t>
            </a:r>
          </a:p>
          <a:p>
            <a:pPr marL="742950" lvl="1" indent="-285750">
              <a:buFontTx/>
              <a:buChar char="•"/>
            </a:pPr>
            <a:r>
              <a:rPr lang="en-US" sz="2000" dirty="0">
                <a:latin typeface="Arial" charset="0"/>
              </a:rPr>
              <a:t>Feedback</a:t>
            </a:r>
          </a:p>
          <a:p>
            <a:pPr marL="742950" lvl="1" indent="-285750">
              <a:buFontTx/>
              <a:buChar char="•"/>
            </a:pPr>
            <a:r>
              <a:rPr lang="en-US" sz="2000" dirty="0">
                <a:latin typeface="Arial" charset="0"/>
              </a:rPr>
              <a:t>How incidents are tracked and trended</a:t>
            </a:r>
          </a:p>
          <a:p>
            <a:pPr marL="742950" lvl="1" indent="-285750">
              <a:buFontTx/>
              <a:buChar char="•"/>
            </a:pPr>
            <a:r>
              <a:rPr lang="en-US" sz="2000" dirty="0">
                <a:latin typeface="Arial" charset="0"/>
              </a:rPr>
              <a:t>How incidents create change</a:t>
            </a:r>
          </a:p>
          <a:p>
            <a:pPr lvl="1"/>
            <a:endParaRPr lang="en-US" sz="2000" dirty="0">
              <a:latin typeface="Arial" charset="0"/>
            </a:endParaRPr>
          </a:p>
          <a:p>
            <a:r>
              <a:rPr lang="en-US" dirty="0">
                <a:latin typeface="Arial" charset="0"/>
              </a:rPr>
              <a:t>	</a:t>
            </a:r>
          </a:p>
          <a:p>
            <a:r>
              <a:rPr lang="en-US" dirty="0">
                <a:latin typeface="Arial Narrow" pitchFamily="34" charset="0"/>
              </a:rPr>
              <a:t> </a:t>
            </a:r>
          </a:p>
        </p:txBody>
      </p:sp>
      <p:pic>
        <p:nvPicPr>
          <p:cNvPr id="13317" name="Picture 5" descr="C:\Users\sarah\AppData\Local\Microsoft\Windows\Temporary Internet Files\Content.IE5\S3WPTAJL\MP900438655[1].jpg"/>
          <p:cNvPicPr>
            <a:picLocks noChangeAspect="1" noChangeArrowheads="1"/>
          </p:cNvPicPr>
          <p:nvPr/>
        </p:nvPicPr>
        <p:blipFill>
          <a:blip r:embed="rId2" cstate="print">
            <a:lum bright="23000"/>
          </a:blip>
          <a:stretch>
            <a:fillRect/>
          </a:stretch>
        </p:blipFill>
        <p:spPr bwMode="auto">
          <a:xfrm>
            <a:off x="5715000" y="2209800"/>
            <a:ext cx="2520696" cy="3775650"/>
          </a:xfrm>
          <a:prstGeom prst="rect">
            <a:avLst/>
          </a:prstGeom>
          <a:noFill/>
          <a:ln>
            <a:solidFill>
              <a:schemeClr val="bg1"/>
            </a:solidFill>
          </a:ln>
          <a:effectLst>
            <a:softEdge rad="63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a:t>103 – Management</a:t>
            </a:r>
            <a:br>
              <a:rPr lang="en-US" dirty="0"/>
            </a:br>
            <a:endParaRPr lang="en-US" dirty="0"/>
          </a:p>
        </p:txBody>
      </p:sp>
      <p:sp>
        <p:nvSpPr>
          <p:cNvPr id="14339" name="Rectangle 3"/>
          <p:cNvSpPr>
            <a:spLocks noGrp="1" noChangeArrowheads="1"/>
          </p:cNvSpPr>
          <p:nvPr>
            <p:ph type="body" idx="1"/>
          </p:nvPr>
        </p:nvSpPr>
        <p:spPr/>
        <p:txBody>
          <a:bodyPr/>
          <a:lstStyle/>
          <a:p>
            <a:pPr eaLnBrk="1" hangingPunct="1">
              <a:lnSpc>
                <a:spcPct val="100000"/>
              </a:lnSpc>
            </a:pPr>
            <a:r>
              <a:rPr lang="en-US" dirty="0"/>
              <a:t>Formal policies and procedures in place </a:t>
            </a:r>
          </a:p>
          <a:p>
            <a:pPr lvl="1" eaLnBrk="1" hangingPunct="1">
              <a:lnSpc>
                <a:spcPct val="100000"/>
              </a:lnSpc>
            </a:pPr>
            <a:r>
              <a:rPr lang="en-US" dirty="0"/>
              <a:t>Written</a:t>
            </a:r>
          </a:p>
          <a:p>
            <a:pPr lvl="1" eaLnBrk="1" hangingPunct="1">
              <a:lnSpc>
                <a:spcPct val="100000"/>
              </a:lnSpc>
            </a:pPr>
            <a:r>
              <a:rPr lang="en-US" dirty="0"/>
              <a:t>Organized</a:t>
            </a:r>
          </a:p>
          <a:p>
            <a:pPr lvl="1" eaLnBrk="1" hangingPunct="1">
              <a:lnSpc>
                <a:spcPct val="100000"/>
              </a:lnSpc>
            </a:pPr>
            <a:r>
              <a:rPr lang="en-US" dirty="0"/>
              <a:t>Accessible</a:t>
            </a:r>
          </a:p>
          <a:p>
            <a:pPr lvl="1" eaLnBrk="1" hangingPunct="1">
              <a:lnSpc>
                <a:spcPct val="100000"/>
              </a:lnSpc>
            </a:pPr>
            <a:r>
              <a:rPr lang="en-US" dirty="0"/>
              <a:t>Properly reviewed </a:t>
            </a:r>
          </a:p>
          <a:p>
            <a:pPr eaLnBrk="1" hangingPunct="1">
              <a:lnSpc>
                <a:spcPct val="100000"/>
              </a:lnSpc>
            </a:pP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2743200"/>
            <a:ext cx="3276600" cy="2804770"/>
          </a:xfrm>
          <a:prstGeom prst="rect">
            <a:avLst/>
          </a:prstGeom>
          <a:effectLst>
            <a:softEdge rad="317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103 – Management</a:t>
            </a:r>
          </a:p>
        </p:txBody>
      </p:sp>
      <p:sp>
        <p:nvSpPr>
          <p:cNvPr id="3" name="Content Placeholder 2"/>
          <p:cNvSpPr>
            <a:spLocks noGrp="1"/>
          </p:cNvSpPr>
          <p:nvPr>
            <p:ph idx="1"/>
          </p:nvPr>
        </p:nvSpPr>
        <p:spPr/>
        <p:txBody>
          <a:bodyPr/>
          <a:lstStyle/>
          <a:p>
            <a:pPr eaLnBrk="1" hangingPunct="1">
              <a:lnSpc>
                <a:spcPct val="100000"/>
              </a:lnSpc>
            </a:pPr>
            <a:r>
              <a:rPr lang="en-US" dirty="0"/>
              <a:t>Strategic Planning </a:t>
            </a:r>
          </a:p>
          <a:p>
            <a:pPr lvl="1" eaLnBrk="1" hangingPunct="1">
              <a:lnSpc>
                <a:spcPct val="100000"/>
              </a:lnSpc>
            </a:pPr>
            <a:r>
              <a:rPr lang="en-US" dirty="0"/>
              <a:t>Short, midrange and long term</a:t>
            </a:r>
          </a:p>
          <a:p>
            <a:pPr lvl="1" eaLnBrk="1" hangingPunct="1">
              <a:lnSpc>
                <a:spcPct val="100000"/>
              </a:lnSpc>
            </a:pPr>
            <a:r>
              <a:rPr lang="en-US" dirty="0"/>
              <a:t>Connected to budgeting process</a:t>
            </a:r>
          </a:p>
          <a:p>
            <a:pPr marL="457200" lvl="1" indent="0" eaLnBrk="1" hangingPunct="1">
              <a:lnSpc>
                <a:spcPct val="100000"/>
              </a:lnSpc>
              <a:buNone/>
            </a:pPr>
            <a:endParaRPr lang="en-US" dirty="0"/>
          </a:p>
          <a:p>
            <a:pPr eaLnBrk="1" hangingPunct="1">
              <a:lnSpc>
                <a:spcPct val="100000"/>
              </a:lnSpc>
            </a:pPr>
            <a:r>
              <a:rPr lang="en-US" dirty="0"/>
              <a:t>Management Development</a:t>
            </a:r>
          </a:p>
          <a:p>
            <a:pPr lvl="1" eaLnBrk="1" hangingPunct="1">
              <a:lnSpc>
                <a:spcPct val="100000"/>
              </a:lnSpc>
            </a:pPr>
            <a:r>
              <a:rPr lang="en-US" dirty="0"/>
              <a:t>Current and future leadership development</a:t>
            </a:r>
          </a:p>
          <a:p>
            <a:pPr lvl="1" eaLnBrk="1" hangingPunct="1">
              <a:lnSpc>
                <a:spcPct val="100000"/>
              </a:lnSpc>
            </a:pPr>
            <a:r>
              <a:rPr lang="en-US" dirty="0"/>
              <a:t>Initial and ongoing training</a:t>
            </a:r>
          </a:p>
          <a:p>
            <a:pPr lvl="1" eaLnBrk="1" hangingPunct="1">
              <a:lnSpc>
                <a:spcPct val="100000"/>
              </a:lnSpc>
            </a:pPr>
            <a:endParaRPr lang="en-US" dirty="0"/>
          </a:p>
          <a:p>
            <a:endParaRPr lang="en-US" dirty="0"/>
          </a:p>
        </p:txBody>
      </p:sp>
    </p:spTree>
    <p:extLst>
      <p:ext uri="{BB962C8B-B14F-4D97-AF65-F5344CB8AC3E}">
        <p14:creationId xmlns:p14="http://schemas.microsoft.com/office/powerpoint/2010/main" val="3359537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103- Management </a:t>
            </a:r>
          </a:p>
        </p:txBody>
      </p:sp>
      <p:sp>
        <p:nvSpPr>
          <p:cNvPr id="3" name="Content Placeholder 2"/>
          <p:cNvSpPr>
            <a:spLocks noGrp="1"/>
          </p:cNvSpPr>
          <p:nvPr>
            <p:ph idx="1"/>
          </p:nvPr>
        </p:nvSpPr>
        <p:spPr/>
        <p:txBody>
          <a:bodyPr/>
          <a:lstStyle/>
          <a:p>
            <a:pPr eaLnBrk="1" hangingPunct="1">
              <a:lnSpc>
                <a:spcPct val="100000"/>
              </a:lnSpc>
            </a:pPr>
            <a:r>
              <a:rPr lang="en-US" dirty="0"/>
              <a:t>Information Management</a:t>
            </a:r>
          </a:p>
          <a:p>
            <a:pPr lvl="1" eaLnBrk="1" hangingPunct="1">
              <a:lnSpc>
                <a:spcPct val="100000"/>
              </a:lnSpc>
            </a:pPr>
            <a:r>
              <a:rPr lang="en-US" dirty="0"/>
              <a:t>Records maintenance </a:t>
            </a:r>
          </a:p>
          <a:p>
            <a:pPr lvl="1" eaLnBrk="1" hangingPunct="1">
              <a:lnSpc>
                <a:spcPct val="100000"/>
              </a:lnSpc>
            </a:pPr>
            <a:r>
              <a:rPr lang="en-US" dirty="0"/>
              <a:t>Electronic data back-up</a:t>
            </a:r>
          </a:p>
          <a:p>
            <a:pPr lvl="1" eaLnBrk="1" hangingPunct="1">
              <a:lnSpc>
                <a:spcPct val="100000"/>
              </a:lnSpc>
            </a:pPr>
            <a:r>
              <a:rPr lang="en-US" dirty="0"/>
              <a:t>Back-up power requirements</a:t>
            </a:r>
          </a:p>
          <a:p>
            <a:endParaRPr lang="en-US" dirty="0"/>
          </a:p>
        </p:txBody>
      </p:sp>
    </p:spTree>
    <p:extLst>
      <p:ext uri="{BB962C8B-B14F-4D97-AF65-F5344CB8AC3E}">
        <p14:creationId xmlns:p14="http://schemas.microsoft.com/office/powerpoint/2010/main" val="363941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t>104 – Financial Management</a:t>
            </a:r>
          </a:p>
        </p:txBody>
      </p:sp>
      <p:sp>
        <p:nvSpPr>
          <p:cNvPr id="15363" name="Rectangle 3"/>
          <p:cNvSpPr>
            <a:spLocks noGrp="1" noChangeArrowheads="1"/>
          </p:cNvSpPr>
          <p:nvPr>
            <p:ph type="body" idx="1"/>
          </p:nvPr>
        </p:nvSpPr>
        <p:spPr/>
        <p:txBody>
          <a:bodyPr/>
          <a:lstStyle/>
          <a:p>
            <a:pPr eaLnBrk="1" hangingPunct="1"/>
            <a:r>
              <a:rPr lang="en-US" dirty="0"/>
              <a:t>Clear lines of authority and accountability</a:t>
            </a:r>
          </a:p>
          <a:p>
            <a:pPr eaLnBrk="1" hangingPunct="1"/>
            <a:r>
              <a:rPr lang="en-US" dirty="0"/>
              <a:t>Delegation of financial responsibility</a:t>
            </a:r>
          </a:p>
          <a:p>
            <a:pPr eaLnBrk="1" hangingPunct="1"/>
            <a:r>
              <a:rPr lang="en-US" dirty="0"/>
              <a:t>Annual budget</a:t>
            </a:r>
          </a:p>
          <a:p>
            <a:pPr eaLnBrk="1" hangingPunct="1"/>
            <a:r>
              <a:rPr lang="en-US" dirty="0"/>
              <a:t>Adequate financial controls</a:t>
            </a:r>
          </a:p>
          <a:p>
            <a:pPr eaLnBrk="1" hangingPunct="1"/>
            <a:r>
              <a:rPr lang="en-US" dirty="0"/>
              <a:t>Annual external review of financial records</a:t>
            </a:r>
          </a:p>
          <a:p>
            <a:pPr eaLnBrk="1" hangingPunct="1"/>
            <a:r>
              <a:rPr lang="en-US" dirty="0"/>
              <a:t>Business planning and strategic plan tied to the budget</a:t>
            </a:r>
          </a:p>
          <a:p>
            <a:pPr eaLnBrk="1" hangingPunct="1"/>
            <a:r>
              <a:rPr lang="en-US" dirty="0"/>
              <a:t>Documented accounting system using GAAP</a:t>
            </a:r>
          </a:p>
          <a:p>
            <a:pPr eaLnBrk="1" hangingPunct="1">
              <a:buFontTx/>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t>104 – Financial Management</a:t>
            </a:r>
          </a:p>
        </p:txBody>
      </p:sp>
      <p:sp>
        <p:nvSpPr>
          <p:cNvPr id="16387" name="Rectangle 3"/>
          <p:cNvSpPr>
            <a:spLocks noGrp="1" noChangeArrowheads="1"/>
          </p:cNvSpPr>
          <p:nvPr>
            <p:ph type="body" idx="1"/>
          </p:nvPr>
        </p:nvSpPr>
        <p:spPr/>
        <p:txBody>
          <a:bodyPr/>
          <a:lstStyle/>
          <a:p>
            <a:pPr eaLnBrk="1" hangingPunct="1"/>
            <a:r>
              <a:rPr lang="en-US" dirty="0"/>
              <a:t>Billing and Collection policies consistent with federal and state consumer protection laws</a:t>
            </a:r>
          </a:p>
          <a:p>
            <a:pPr lvl="1" eaLnBrk="1" hangingPunct="1"/>
            <a:r>
              <a:rPr lang="en-US" sz="1800" dirty="0"/>
              <a:t>Customer service</a:t>
            </a:r>
          </a:p>
          <a:p>
            <a:pPr lvl="1" eaLnBrk="1" hangingPunct="1"/>
            <a:r>
              <a:rPr lang="en-US" sz="1800" dirty="0"/>
              <a:t>Collections</a:t>
            </a:r>
          </a:p>
          <a:p>
            <a:pPr lvl="1" eaLnBrk="1" hangingPunct="1"/>
            <a:r>
              <a:rPr lang="en-US" sz="1800" dirty="0"/>
              <a:t>Exceptions/write-offs</a:t>
            </a:r>
          </a:p>
          <a:p>
            <a:pPr lvl="1" eaLnBrk="1" hangingPunct="1"/>
            <a:r>
              <a:rPr lang="en-US" sz="1800" dirty="0"/>
              <a:t>Complaints</a:t>
            </a:r>
          </a:p>
          <a:p>
            <a:pPr lvl="1" eaLnBrk="1" hangingPunct="1"/>
            <a:r>
              <a:rPr lang="en-US" sz="1800" dirty="0"/>
              <a:t>Insurance denials</a:t>
            </a:r>
          </a:p>
          <a:p>
            <a:pPr eaLnBrk="1" hangingPunct="1">
              <a:buFontTx/>
              <a:buNone/>
            </a:pPr>
            <a:endParaRPr lang="en-US" dirty="0"/>
          </a:p>
          <a:p>
            <a:pPr eaLnBrk="1" hangingPunct="1"/>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104 – Financial Management</a:t>
            </a:r>
          </a:p>
        </p:txBody>
      </p:sp>
      <p:sp>
        <p:nvSpPr>
          <p:cNvPr id="17411" name="Rectangle 3"/>
          <p:cNvSpPr>
            <a:spLocks noGrp="1" noChangeArrowheads="1"/>
          </p:cNvSpPr>
          <p:nvPr>
            <p:ph type="body" idx="1"/>
          </p:nvPr>
        </p:nvSpPr>
        <p:spPr/>
        <p:txBody>
          <a:bodyPr/>
          <a:lstStyle/>
          <a:p>
            <a:pPr eaLnBrk="1" hangingPunct="1"/>
            <a:r>
              <a:rPr lang="en-US" dirty="0"/>
              <a:t>Comprehensive training for billing personnel</a:t>
            </a:r>
          </a:p>
          <a:p>
            <a:pPr lvl="1" eaLnBrk="1" hangingPunct="1"/>
            <a:r>
              <a:rPr lang="en-US" dirty="0"/>
              <a:t>Initial </a:t>
            </a:r>
          </a:p>
          <a:p>
            <a:pPr lvl="1" eaLnBrk="1" hangingPunct="1"/>
            <a:r>
              <a:rPr lang="en-US" dirty="0"/>
              <a:t>Ongoing</a:t>
            </a:r>
          </a:p>
          <a:p>
            <a:pPr eaLnBrk="1" hangingPunct="1"/>
            <a:r>
              <a:rPr lang="en-US" dirty="0"/>
              <a:t>Compliance program</a:t>
            </a:r>
          </a:p>
          <a:p>
            <a:pPr eaLnBrk="1" hangingPunct="1"/>
            <a:r>
              <a:rPr lang="en-US" dirty="0"/>
              <a:t>Documentation of insurance</a:t>
            </a:r>
          </a:p>
          <a:p>
            <a:pPr lvl="1" eaLnBrk="1" hangingPunct="1"/>
            <a:r>
              <a:rPr lang="en-US" dirty="0"/>
              <a:t>Liability (General, Vehicle)</a:t>
            </a:r>
          </a:p>
          <a:p>
            <a:pPr lvl="1" eaLnBrk="1" hangingPunct="1"/>
            <a:r>
              <a:rPr lang="en-US" dirty="0"/>
              <a:t>Workers Comp</a:t>
            </a:r>
          </a:p>
          <a:p>
            <a:pPr lvl="1" eaLnBrk="1" hangingPunct="1"/>
            <a:r>
              <a:rPr lang="en-US" dirty="0"/>
              <a:t>Malpractice</a:t>
            </a:r>
          </a:p>
          <a:p>
            <a:pPr lvl="1" eaLnBrk="1" hangingPunct="1"/>
            <a:r>
              <a:rPr lang="en-US" dirty="0"/>
              <a:t>Directors/Officers</a:t>
            </a:r>
          </a:p>
          <a:p>
            <a:endParaRPr lang="en-US" dirty="0"/>
          </a:p>
        </p:txBody>
      </p:sp>
      <p:pic>
        <p:nvPicPr>
          <p:cNvPr id="1037" name="Picture 13" descr="C:\Users\sarah\AppData\Local\Microsoft\Windows\Temporary Internet Files\Content.IE5\6UR6QLPB\MP910220928[1].jpg"/>
          <p:cNvPicPr>
            <a:picLocks noChangeAspect="1" noChangeArrowheads="1"/>
          </p:cNvPicPr>
          <p:nvPr/>
        </p:nvPicPr>
        <p:blipFill>
          <a:blip r:embed="rId2" cstate="print"/>
          <a:srcRect/>
          <a:stretch>
            <a:fillRect/>
          </a:stretch>
        </p:blipFill>
        <p:spPr bwMode="auto">
          <a:xfrm>
            <a:off x="4876800" y="2971800"/>
            <a:ext cx="3962400" cy="2639266"/>
          </a:xfrm>
          <a:prstGeom prst="rect">
            <a:avLst/>
          </a:prstGeom>
          <a:noFill/>
          <a:effectLst>
            <a:softEdge rad="63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a:t>105 – Community Relations and Public Information</a:t>
            </a:r>
          </a:p>
        </p:txBody>
      </p:sp>
      <p:sp>
        <p:nvSpPr>
          <p:cNvPr id="18435" name="Rectangle 5"/>
          <p:cNvSpPr>
            <a:spLocks noGrp="1" noChangeArrowheads="1"/>
          </p:cNvSpPr>
          <p:nvPr>
            <p:ph type="body" sz="half" idx="2"/>
          </p:nvPr>
        </p:nvSpPr>
        <p:spPr>
          <a:xfrm>
            <a:off x="4267200" y="1828800"/>
            <a:ext cx="4495800" cy="4114800"/>
          </a:xfrm>
        </p:spPr>
        <p:txBody>
          <a:bodyPr/>
          <a:lstStyle/>
          <a:p>
            <a:pPr eaLnBrk="1" hangingPunct="1">
              <a:buFontTx/>
              <a:buNone/>
            </a:pPr>
            <a:r>
              <a:rPr lang="en-US" dirty="0"/>
              <a:t>EMS Has a responsibility to educate</a:t>
            </a:r>
          </a:p>
          <a:p>
            <a:pPr eaLnBrk="1" hangingPunct="1">
              <a:buFontTx/>
              <a:buNone/>
            </a:pPr>
            <a:r>
              <a:rPr lang="en-US" dirty="0"/>
              <a:t>and inform the public:</a:t>
            </a:r>
          </a:p>
          <a:p>
            <a:pPr eaLnBrk="1" hangingPunct="1"/>
            <a:r>
              <a:rPr lang="en-US" dirty="0"/>
              <a:t>Ethical advertising  </a:t>
            </a:r>
          </a:p>
          <a:p>
            <a:pPr lvl="1" eaLnBrk="1" hangingPunct="1"/>
            <a:r>
              <a:rPr lang="en-US" dirty="0"/>
              <a:t>Print and electronic</a:t>
            </a:r>
          </a:p>
          <a:p>
            <a:pPr eaLnBrk="1" hangingPunct="1"/>
            <a:r>
              <a:rPr lang="en-US" dirty="0"/>
              <a:t>Promote pre-hospital care</a:t>
            </a:r>
          </a:p>
          <a:p>
            <a:pPr eaLnBrk="1" hangingPunct="1"/>
            <a:r>
              <a:rPr lang="en-US" dirty="0"/>
              <a:t>Injury prevention and health promotion</a:t>
            </a:r>
          </a:p>
          <a:p>
            <a:pPr eaLnBrk="1" hangingPunct="1"/>
            <a:r>
              <a:rPr lang="en-US" dirty="0"/>
              <a:t>Community service activities</a:t>
            </a:r>
            <a:r>
              <a:rPr lang="en-US" sz="1800" dirty="0"/>
              <a:t>(other than providing ambulance services)</a:t>
            </a:r>
          </a:p>
          <a:p>
            <a:pPr eaLnBrk="1" hangingPunct="1"/>
            <a:endParaRPr lang="en-US" sz="1800" dirty="0"/>
          </a:p>
          <a:p>
            <a:pPr eaLnBrk="1" hangingPunct="1"/>
            <a:endParaRPr lang="en-US" dirty="0"/>
          </a:p>
        </p:txBody>
      </p:sp>
      <p:pic>
        <p:nvPicPr>
          <p:cNvPr id="18436" name="Picture 6" descr="cpr2"/>
          <p:cNvPicPr>
            <a:picLocks noGrp="1" noChangeAspect="1" noChangeArrowheads="1"/>
          </p:cNvPicPr>
          <p:nvPr>
            <p:ph sz="half" idx="1"/>
          </p:nvPr>
        </p:nvPicPr>
        <p:blipFill>
          <a:blip r:embed="rId2" cstate="print"/>
          <a:srcRect/>
          <a:stretch>
            <a:fillRect/>
          </a:stretch>
        </p:blipFill>
        <p:spPr>
          <a:xfrm>
            <a:off x="1009650" y="1981200"/>
            <a:ext cx="3086100" cy="4114800"/>
          </a:xfr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105 – Community Relations and Public Information</a:t>
            </a:r>
          </a:p>
        </p:txBody>
      </p:sp>
      <p:sp>
        <p:nvSpPr>
          <p:cNvPr id="5" name="Content Placeholder 4"/>
          <p:cNvSpPr>
            <a:spLocks noGrp="1"/>
          </p:cNvSpPr>
          <p:nvPr>
            <p:ph idx="1"/>
          </p:nvPr>
        </p:nvSpPr>
        <p:spPr/>
        <p:txBody>
          <a:bodyPr/>
          <a:lstStyle/>
          <a:p>
            <a:r>
              <a:rPr lang="en-US" dirty="0"/>
              <a:t>Community education initiatives </a:t>
            </a:r>
          </a:p>
          <a:p>
            <a:pPr lvl="1"/>
            <a:r>
              <a:rPr lang="en-US" dirty="0"/>
              <a:t>Must be documented</a:t>
            </a:r>
          </a:p>
          <a:p>
            <a:pPr lvl="2"/>
            <a:r>
              <a:rPr lang="en-US" dirty="0"/>
              <a:t>Type of education provided</a:t>
            </a:r>
          </a:p>
          <a:p>
            <a:pPr lvl="2"/>
            <a:r>
              <a:rPr lang="en-US" dirty="0"/>
              <a:t>Dates and times</a:t>
            </a:r>
          </a:p>
          <a:p>
            <a:pPr lvl="2"/>
            <a:r>
              <a:rPr lang="en-US" dirty="0"/>
              <a:t>Program description and goals</a:t>
            </a:r>
          </a:p>
          <a:p>
            <a:pPr lvl="2"/>
            <a:r>
              <a:rPr lang="en-US" dirty="0"/>
              <a:t>Estimated number of participants </a:t>
            </a:r>
          </a:p>
          <a:p>
            <a:pPr lvl="1"/>
            <a:r>
              <a:rPr lang="en-US" dirty="0"/>
              <a:t>Summary reports</a:t>
            </a:r>
          </a:p>
          <a:p>
            <a:pPr lvl="1"/>
            <a:r>
              <a:rPr lang="en-US" dirty="0"/>
              <a:t>Participant feedback  </a:t>
            </a:r>
          </a:p>
          <a:p>
            <a:endParaRPr lang="en-US" dirty="0"/>
          </a:p>
        </p:txBody>
      </p:sp>
    </p:spTree>
    <p:extLst>
      <p:ext uri="{BB962C8B-B14F-4D97-AF65-F5344CB8AC3E}">
        <p14:creationId xmlns:p14="http://schemas.microsoft.com/office/powerpoint/2010/main" val="4231227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t>Meeting the Standards</a:t>
            </a:r>
          </a:p>
        </p:txBody>
      </p:sp>
      <p:sp>
        <p:nvSpPr>
          <p:cNvPr id="4099" name="Rectangle 3"/>
          <p:cNvSpPr>
            <a:spLocks noGrp="1" noChangeArrowheads="1"/>
          </p:cNvSpPr>
          <p:nvPr>
            <p:ph type="body" sz="half" idx="1"/>
          </p:nvPr>
        </p:nvSpPr>
        <p:spPr>
          <a:xfrm>
            <a:off x="533400" y="1981200"/>
            <a:ext cx="4038600" cy="4114800"/>
          </a:xfrm>
        </p:spPr>
        <p:txBody>
          <a:bodyPr/>
          <a:lstStyle/>
          <a:p>
            <a:pPr eaLnBrk="1" hangingPunct="1">
              <a:buFont typeface="Wingdings" pitchFamily="2" charset="2"/>
              <a:buNone/>
            </a:pPr>
            <a:r>
              <a:rPr lang="en-US" b="1" dirty="0">
                <a:solidFill>
                  <a:srgbClr val="055A8D"/>
                </a:solidFill>
              </a:rPr>
              <a:t>The CAAS Standards</a:t>
            </a:r>
          </a:p>
          <a:p>
            <a:pPr eaLnBrk="1" hangingPunct="1">
              <a:buFont typeface="Wingdings" pitchFamily="2" charset="2"/>
              <a:buNone/>
            </a:pPr>
            <a:endParaRPr lang="en-US" b="1" dirty="0">
              <a:solidFill>
                <a:srgbClr val="055A8D"/>
              </a:solidFill>
            </a:endParaRPr>
          </a:p>
          <a:p>
            <a:pPr eaLnBrk="1" hangingPunct="1">
              <a:buFont typeface="Wingdings" pitchFamily="2" charset="2"/>
              <a:buChar char="§"/>
            </a:pPr>
            <a:r>
              <a:rPr lang="en-US" dirty="0"/>
              <a:t>Attributes essential to modern EMS organizations</a:t>
            </a:r>
          </a:p>
          <a:p>
            <a:pPr eaLnBrk="1" hangingPunct="1">
              <a:buFont typeface="Wingdings" pitchFamily="2" charset="2"/>
              <a:buChar char="§"/>
            </a:pPr>
            <a:r>
              <a:rPr lang="en-US" dirty="0"/>
              <a:t>developed by consensus of EMS peer professionals</a:t>
            </a:r>
          </a:p>
          <a:p>
            <a:pPr eaLnBrk="1" hangingPunct="1">
              <a:buFont typeface="Wingdings" pitchFamily="2" charset="2"/>
              <a:buChar char="§"/>
            </a:pPr>
            <a:r>
              <a:rPr lang="en-US" dirty="0"/>
              <a:t>Comprehensive standards</a:t>
            </a:r>
          </a:p>
          <a:p>
            <a:pPr eaLnBrk="1" hangingPunct="1">
              <a:buFont typeface="Wingdings" pitchFamily="2" charset="2"/>
              <a:buChar char="§"/>
            </a:pPr>
            <a:r>
              <a:rPr lang="en-US" dirty="0"/>
              <a:t>Ten key areas</a:t>
            </a:r>
          </a:p>
          <a:p>
            <a:pPr eaLnBrk="1" hangingPunct="1">
              <a:buFont typeface="Wingdings" pitchFamily="2" charset="2"/>
              <a:buChar char="§"/>
            </a:pPr>
            <a:endParaRPr lang="en-US" dirty="0"/>
          </a:p>
        </p:txBody>
      </p:sp>
      <p:pic>
        <p:nvPicPr>
          <p:cNvPr id="6" name="Picture 5" descr="CAASstandardscover.jpg"/>
          <p:cNvPicPr>
            <a:picLocks noChangeAspect="1"/>
          </p:cNvPicPr>
          <p:nvPr/>
        </p:nvPicPr>
        <p:blipFill>
          <a:blip r:embed="rId3" cstate="print"/>
          <a:stretch>
            <a:fillRect/>
          </a:stretch>
        </p:blipFill>
        <p:spPr>
          <a:xfrm>
            <a:off x="5105400" y="1828800"/>
            <a:ext cx="3219450" cy="4176713"/>
          </a:xfrm>
          <a:prstGeom prst="rect">
            <a:avLst/>
          </a:prstGeom>
          <a:ln>
            <a:solidFill>
              <a:schemeClr val="accent4">
                <a:lumMod val="95000"/>
                <a:lumOff val="5000"/>
              </a:schemeClr>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105 – Community Relations and Public Information</a:t>
            </a:r>
          </a:p>
        </p:txBody>
      </p:sp>
      <p:sp>
        <p:nvSpPr>
          <p:cNvPr id="5" name="Content Placeholder 4"/>
          <p:cNvSpPr>
            <a:spLocks noGrp="1"/>
          </p:cNvSpPr>
          <p:nvPr>
            <p:ph idx="1"/>
          </p:nvPr>
        </p:nvSpPr>
        <p:spPr/>
        <p:txBody>
          <a:bodyPr/>
          <a:lstStyle/>
          <a:p>
            <a:r>
              <a:rPr lang="en-US" dirty="0"/>
              <a:t>Specialty care transport (SCT) education initiatives </a:t>
            </a:r>
          </a:p>
          <a:p>
            <a:pPr lvl="1"/>
            <a:r>
              <a:rPr lang="en-US" dirty="0"/>
              <a:t>Must be provided to transferring and receiving facilities </a:t>
            </a:r>
          </a:p>
          <a:p>
            <a:pPr lvl="2"/>
            <a:r>
              <a:rPr lang="en-US" dirty="0"/>
              <a:t>SCT standards</a:t>
            </a:r>
          </a:p>
          <a:p>
            <a:pPr lvl="2"/>
            <a:r>
              <a:rPr lang="en-US" dirty="0"/>
              <a:t>Capabilities and limitations</a:t>
            </a:r>
          </a:p>
          <a:p>
            <a:pPr lvl="2"/>
            <a:r>
              <a:rPr lang="en-US" dirty="0"/>
              <a:t>Procedures and guidelines</a:t>
            </a:r>
          </a:p>
          <a:p>
            <a:pPr lvl="2"/>
            <a:r>
              <a:rPr lang="en-US" dirty="0"/>
              <a:t>Patient benefits</a:t>
            </a:r>
          </a:p>
          <a:p>
            <a:pPr lvl="2"/>
            <a:r>
              <a:rPr lang="en-US" dirty="0"/>
              <a:t>Appropriateness</a:t>
            </a:r>
          </a:p>
          <a:p>
            <a:pPr lvl="1"/>
            <a:r>
              <a:rPr lang="en-US" dirty="0"/>
              <a:t>Summary reports</a:t>
            </a:r>
          </a:p>
          <a:p>
            <a:pPr lvl="1"/>
            <a:r>
              <a:rPr lang="en-US" dirty="0"/>
              <a:t>Participant feedback  </a:t>
            </a:r>
          </a:p>
          <a:p>
            <a:endParaRPr lang="en-US" dirty="0"/>
          </a:p>
        </p:txBody>
      </p:sp>
    </p:spTree>
    <p:extLst>
      <p:ext uri="{BB962C8B-B14F-4D97-AF65-F5344CB8AC3E}">
        <p14:creationId xmlns:p14="http://schemas.microsoft.com/office/powerpoint/2010/main" val="2405464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a:t>105 – Community Relations and Public Information</a:t>
            </a:r>
          </a:p>
        </p:txBody>
      </p:sp>
      <p:sp>
        <p:nvSpPr>
          <p:cNvPr id="19459" name="Rectangle 5"/>
          <p:cNvSpPr>
            <a:spLocks noGrp="1" noChangeArrowheads="1"/>
          </p:cNvSpPr>
          <p:nvPr>
            <p:ph type="body" sz="half" idx="2"/>
          </p:nvPr>
        </p:nvSpPr>
        <p:spPr>
          <a:xfrm>
            <a:off x="4724400" y="1981200"/>
            <a:ext cx="4038600" cy="4343400"/>
          </a:xfrm>
        </p:spPr>
        <p:txBody>
          <a:bodyPr/>
          <a:lstStyle/>
          <a:p>
            <a:pPr eaLnBrk="1" hangingPunct="1">
              <a:lnSpc>
                <a:spcPct val="100000"/>
              </a:lnSpc>
            </a:pPr>
            <a:r>
              <a:rPr lang="en-US" dirty="0"/>
              <a:t>Donation policy</a:t>
            </a:r>
          </a:p>
          <a:p>
            <a:pPr lvl="1" eaLnBrk="1" hangingPunct="1">
              <a:lnSpc>
                <a:spcPct val="100000"/>
              </a:lnSpc>
            </a:pPr>
            <a:r>
              <a:rPr lang="en-US" dirty="0"/>
              <a:t>Monetary</a:t>
            </a:r>
          </a:p>
          <a:p>
            <a:pPr lvl="1" eaLnBrk="1" hangingPunct="1">
              <a:lnSpc>
                <a:spcPct val="100000"/>
              </a:lnSpc>
            </a:pPr>
            <a:r>
              <a:rPr lang="en-US" dirty="0"/>
              <a:t>In kind</a:t>
            </a:r>
          </a:p>
          <a:p>
            <a:pPr lvl="1" eaLnBrk="1" hangingPunct="1">
              <a:lnSpc>
                <a:spcPct val="100000"/>
              </a:lnSpc>
            </a:pPr>
            <a:r>
              <a:rPr lang="en-US" dirty="0"/>
              <a:t>Must be documented</a:t>
            </a:r>
          </a:p>
          <a:p>
            <a:pPr lvl="1" eaLnBrk="1" hangingPunct="1">
              <a:lnSpc>
                <a:spcPct val="100000"/>
              </a:lnSpc>
              <a:buNone/>
            </a:pPr>
            <a:endParaRPr lang="en-US" dirty="0"/>
          </a:p>
          <a:p>
            <a:pPr eaLnBrk="1" hangingPunct="1">
              <a:lnSpc>
                <a:spcPct val="100000"/>
              </a:lnSpc>
            </a:pPr>
            <a:r>
              <a:rPr lang="en-US" dirty="0"/>
              <a:t>Media relations policy</a:t>
            </a:r>
          </a:p>
          <a:p>
            <a:pPr lvl="1" eaLnBrk="1" hangingPunct="1">
              <a:lnSpc>
                <a:spcPct val="100000"/>
              </a:lnSpc>
            </a:pPr>
            <a:r>
              <a:rPr lang="en-US" dirty="0"/>
              <a:t>Requests for information</a:t>
            </a:r>
          </a:p>
          <a:p>
            <a:pPr lvl="1" eaLnBrk="1" hangingPunct="1">
              <a:lnSpc>
                <a:spcPct val="100000"/>
              </a:lnSpc>
            </a:pPr>
            <a:r>
              <a:rPr lang="en-US" dirty="0"/>
              <a:t>Generating coverage</a:t>
            </a:r>
          </a:p>
          <a:p>
            <a:pPr lvl="1" eaLnBrk="1" hangingPunct="1">
              <a:lnSpc>
                <a:spcPct val="100000"/>
              </a:lnSpc>
            </a:pPr>
            <a:r>
              <a:rPr lang="en-US" dirty="0"/>
              <a:t>Tracking media coverage</a:t>
            </a:r>
          </a:p>
          <a:p>
            <a:pPr lvl="1" eaLnBrk="1" hangingPunct="1">
              <a:lnSpc>
                <a:spcPct val="100000"/>
              </a:lnSpc>
              <a:buNone/>
            </a:pPr>
            <a:endParaRPr lang="en-US" dirty="0"/>
          </a:p>
        </p:txBody>
      </p:sp>
      <p:pic>
        <p:nvPicPr>
          <p:cNvPr id="19460" name="Picture 8" descr="AMR Breast Cancer truck"/>
          <p:cNvPicPr>
            <a:picLocks noGrp="1" noChangeAspect="1" noChangeArrowheads="1"/>
          </p:cNvPicPr>
          <p:nvPr>
            <p:ph sz="half" idx="1"/>
          </p:nvPr>
        </p:nvPicPr>
        <p:blipFill>
          <a:blip r:embed="rId2" cstate="print"/>
          <a:srcRect/>
          <a:stretch>
            <a:fillRect/>
          </a:stretch>
        </p:blipFill>
        <p:spPr>
          <a:xfrm>
            <a:off x="381000" y="2057400"/>
            <a:ext cx="4267200" cy="3200400"/>
          </a:xfr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C:\Users\sarah\AppData\Local\Microsoft\Windows\Temporary Internet Files\Content.IE5\6UR6QLPB\MP900442351[1].jpg"/>
          <p:cNvPicPr>
            <a:picLocks noChangeAspect="1" noChangeArrowheads="1"/>
          </p:cNvPicPr>
          <p:nvPr/>
        </p:nvPicPr>
        <p:blipFill>
          <a:blip r:embed="rId2" cstate="print"/>
          <a:srcRect/>
          <a:stretch>
            <a:fillRect/>
          </a:stretch>
        </p:blipFill>
        <p:spPr bwMode="auto">
          <a:xfrm>
            <a:off x="2514600" y="1981200"/>
            <a:ext cx="6248400" cy="4165600"/>
          </a:xfrm>
          <a:prstGeom prst="rect">
            <a:avLst/>
          </a:prstGeom>
          <a:noFill/>
        </p:spPr>
      </p:pic>
      <p:sp>
        <p:nvSpPr>
          <p:cNvPr id="2" name="Title 1"/>
          <p:cNvSpPr>
            <a:spLocks noGrp="1"/>
          </p:cNvSpPr>
          <p:nvPr>
            <p:ph type="title"/>
          </p:nvPr>
        </p:nvSpPr>
        <p:spPr/>
        <p:txBody>
          <a:bodyPr/>
          <a:lstStyle/>
          <a:p>
            <a:r>
              <a:rPr lang="en-US" dirty="0"/>
              <a:t>105 – Community Relations and Public Information</a:t>
            </a:r>
          </a:p>
        </p:txBody>
      </p:sp>
      <p:sp>
        <p:nvSpPr>
          <p:cNvPr id="3" name="Content Placeholder 2"/>
          <p:cNvSpPr>
            <a:spLocks noGrp="1"/>
          </p:cNvSpPr>
          <p:nvPr>
            <p:ph sz="half" idx="1"/>
          </p:nvPr>
        </p:nvSpPr>
        <p:spPr/>
        <p:txBody>
          <a:bodyPr/>
          <a:lstStyle/>
          <a:p>
            <a:pPr eaLnBrk="1" hangingPunct="1">
              <a:lnSpc>
                <a:spcPct val="100000"/>
              </a:lnSpc>
            </a:pPr>
            <a:r>
              <a:rPr lang="en-US" dirty="0"/>
              <a:t>Community Diversity</a:t>
            </a:r>
          </a:p>
          <a:p>
            <a:pPr lvl="1" eaLnBrk="1" hangingPunct="1">
              <a:lnSpc>
                <a:spcPct val="100000"/>
              </a:lnSpc>
            </a:pPr>
            <a:r>
              <a:rPr lang="en-US" dirty="0"/>
              <a:t>Assess</a:t>
            </a:r>
          </a:p>
          <a:p>
            <a:pPr lvl="1" eaLnBrk="1" hangingPunct="1">
              <a:lnSpc>
                <a:spcPct val="100000"/>
              </a:lnSpc>
            </a:pPr>
            <a:r>
              <a:rPr lang="en-US" dirty="0"/>
              <a:t>Address</a:t>
            </a:r>
          </a:p>
          <a:p>
            <a:pPr lvl="1" eaLnBrk="1" hangingPunct="1">
              <a:lnSpc>
                <a:spcPct val="100000"/>
              </a:lnSpc>
            </a:pPr>
            <a:r>
              <a:rPr lang="en-US" dirty="0"/>
              <a:t>Educate </a:t>
            </a:r>
          </a:p>
          <a:p>
            <a:endParaRPr lang="en-US" dirty="0"/>
          </a:p>
        </p:txBody>
      </p:sp>
      <p:sp>
        <p:nvSpPr>
          <p:cNvPr id="5" name="Content Placeholder 4"/>
          <p:cNvSpPr>
            <a:spLocks noGrp="1"/>
          </p:cNvSpPr>
          <p:nvPr>
            <p:ph sz="half" idx="2"/>
          </p:nvPr>
        </p:nvSpPr>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105 – Community Relations and Public Information</a:t>
            </a:r>
          </a:p>
        </p:txBody>
      </p:sp>
      <p:sp>
        <p:nvSpPr>
          <p:cNvPr id="20483" name="Rectangle 3"/>
          <p:cNvSpPr>
            <a:spLocks noGrp="1" noChangeArrowheads="1"/>
          </p:cNvSpPr>
          <p:nvPr>
            <p:ph type="body" idx="1"/>
          </p:nvPr>
        </p:nvSpPr>
        <p:spPr>
          <a:xfrm>
            <a:off x="533400" y="1752600"/>
            <a:ext cx="8229600" cy="4114800"/>
          </a:xfrm>
        </p:spPr>
        <p:txBody>
          <a:bodyPr/>
          <a:lstStyle/>
          <a:p>
            <a:pPr eaLnBrk="1" hangingPunct="1"/>
            <a:r>
              <a:rPr lang="en-US" sz="2400" dirty="0"/>
              <a:t>Policy for Handling Complaints</a:t>
            </a:r>
          </a:p>
          <a:p>
            <a:pPr lvl="1" eaLnBrk="1" hangingPunct="1"/>
            <a:r>
              <a:rPr lang="en-US" dirty="0"/>
              <a:t>Reporting and documenting</a:t>
            </a:r>
          </a:p>
          <a:p>
            <a:pPr lvl="1" eaLnBrk="1" hangingPunct="1"/>
            <a:r>
              <a:rPr lang="en-US" dirty="0"/>
              <a:t>Investigation process</a:t>
            </a:r>
          </a:p>
          <a:p>
            <a:pPr lvl="1" eaLnBrk="1" hangingPunct="1"/>
            <a:r>
              <a:rPr lang="en-US" dirty="0"/>
              <a:t>Resolution</a:t>
            </a:r>
          </a:p>
          <a:p>
            <a:pPr lvl="1" eaLnBrk="1" hangingPunct="1"/>
            <a:r>
              <a:rPr lang="en-US" dirty="0"/>
              <a:t>Feedback</a:t>
            </a:r>
          </a:p>
          <a:p>
            <a:pPr lvl="1" eaLnBrk="1" hangingPunct="1"/>
            <a:r>
              <a:rPr lang="en-US" dirty="0"/>
              <a:t>Track and trend</a:t>
            </a:r>
          </a:p>
          <a:p>
            <a:pPr lvl="1" eaLnBrk="1" hangingPunct="1"/>
            <a:r>
              <a:rPr lang="en-US" dirty="0"/>
              <a:t>How information is used to improve service</a:t>
            </a:r>
          </a:p>
          <a:p>
            <a:pPr lvl="2" eaLnBrk="1" hangingPunct="1"/>
            <a:r>
              <a:rPr lang="en-US" dirty="0"/>
              <a:t>Individual </a:t>
            </a:r>
          </a:p>
          <a:p>
            <a:pPr lvl="2" eaLnBrk="1" hangingPunct="1"/>
            <a:r>
              <a:rPr lang="en-US" dirty="0"/>
              <a:t>Organization</a:t>
            </a:r>
          </a:p>
          <a:p>
            <a:pPr lvl="1" eaLnBrk="1" hangingPunct="1"/>
            <a:endParaRPr lang="en-US" dirty="0"/>
          </a:p>
        </p:txBody>
      </p:sp>
      <p:pic>
        <p:nvPicPr>
          <p:cNvPr id="4" name="Picture 3" descr="complaint form.jpg"/>
          <p:cNvPicPr>
            <a:picLocks noChangeAspect="1"/>
          </p:cNvPicPr>
          <p:nvPr/>
        </p:nvPicPr>
        <p:blipFill>
          <a:blip r:embed="rId2" cstate="print"/>
          <a:stretch>
            <a:fillRect/>
          </a:stretch>
        </p:blipFill>
        <p:spPr>
          <a:xfrm>
            <a:off x="5105400" y="2362200"/>
            <a:ext cx="3425746" cy="1762125"/>
          </a:xfrm>
          <a:prstGeom prst="rect">
            <a:avLst/>
          </a:prstGeom>
          <a:ln>
            <a:noFill/>
          </a:ln>
          <a:effectLst>
            <a:outerShdw blurRad="50800" dist="38100" dir="8100000" algn="tr" rotWithShape="0">
              <a:prstClr val="black">
                <a:alpha val="40000"/>
              </a:prst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105 – Community Relations and Public Information</a:t>
            </a:r>
          </a:p>
        </p:txBody>
      </p:sp>
      <p:sp>
        <p:nvSpPr>
          <p:cNvPr id="20483" name="Rectangle 3"/>
          <p:cNvSpPr>
            <a:spLocks noGrp="1" noChangeArrowheads="1"/>
          </p:cNvSpPr>
          <p:nvPr>
            <p:ph type="body" idx="1"/>
          </p:nvPr>
        </p:nvSpPr>
        <p:spPr>
          <a:xfrm>
            <a:off x="533400" y="1752600"/>
            <a:ext cx="8229600" cy="4114800"/>
          </a:xfrm>
        </p:spPr>
        <p:txBody>
          <a:bodyPr/>
          <a:lstStyle/>
          <a:p>
            <a:pPr eaLnBrk="1" hangingPunct="1"/>
            <a:r>
              <a:rPr lang="en-US" sz="2400" dirty="0"/>
              <a:t>Customer Feedback Programs</a:t>
            </a:r>
          </a:p>
          <a:p>
            <a:pPr lvl="1" eaLnBrk="1" hangingPunct="1"/>
            <a:r>
              <a:rPr lang="en-US" dirty="0"/>
              <a:t>Solicit feedback from customers</a:t>
            </a:r>
          </a:p>
          <a:p>
            <a:pPr lvl="2" eaLnBrk="1" hangingPunct="1"/>
            <a:r>
              <a:rPr lang="en-US" dirty="0"/>
              <a:t>Who are your customers?</a:t>
            </a:r>
          </a:p>
          <a:p>
            <a:pPr lvl="1" eaLnBrk="1" hangingPunct="1"/>
            <a:r>
              <a:rPr lang="en-US" dirty="0"/>
              <a:t>Methods used</a:t>
            </a:r>
          </a:p>
          <a:p>
            <a:pPr lvl="1" eaLnBrk="1" hangingPunct="1"/>
            <a:r>
              <a:rPr lang="en-US" dirty="0"/>
              <a:t>Must be documented and shared</a:t>
            </a:r>
          </a:p>
          <a:p>
            <a:pPr lvl="1" eaLnBrk="1" hangingPunct="1"/>
            <a:r>
              <a:rPr lang="en-US" dirty="0"/>
              <a:t>How information is used to improve service</a:t>
            </a:r>
          </a:p>
          <a:p>
            <a:pPr lvl="2" eaLnBrk="1" hangingPunct="1"/>
            <a:r>
              <a:rPr lang="en-US" dirty="0"/>
              <a:t>Individual </a:t>
            </a:r>
          </a:p>
          <a:p>
            <a:pPr lvl="2" eaLnBrk="1" hangingPunct="1"/>
            <a:r>
              <a:rPr lang="en-US" dirty="0"/>
              <a:t>Organization</a:t>
            </a:r>
          </a:p>
        </p:txBody>
      </p:sp>
    </p:spTree>
    <p:extLst>
      <p:ext uri="{BB962C8B-B14F-4D97-AF65-F5344CB8AC3E}">
        <p14:creationId xmlns:p14="http://schemas.microsoft.com/office/powerpoint/2010/main" val="3504826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t>106 – Human Resources</a:t>
            </a:r>
          </a:p>
        </p:txBody>
      </p:sp>
      <p:sp>
        <p:nvSpPr>
          <p:cNvPr id="21507" name="Rectangle 3"/>
          <p:cNvSpPr>
            <a:spLocks noGrp="1" noChangeArrowheads="1"/>
          </p:cNvSpPr>
          <p:nvPr>
            <p:ph type="body" sz="half" idx="1"/>
          </p:nvPr>
        </p:nvSpPr>
        <p:spPr/>
        <p:txBody>
          <a:bodyPr/>
          <a:lstStyle/>
          <a:p>
            <a:pPr eaLnBrk="1" hangingPunct="1"/>
            <a:r>
              <a:rPr lang="en-US" sz="2000" dirty="0"/>
              <a:t>Maintain employee credentials</a:t>
            </a:r>
          </a:p>
          <a:p>
            <a:pPr lvl="1" eaLnBrk="1" hangingPunct="1"/>
            <a:r>
              <a:rPr lang="en-US" sz="1800" dirty="0"/>
              <a:t>EMS Licensure/Certifications</a:t>
            </a:r>
          </a:p>
          <a:p>
            <a:pPr lvl="1" eaLnBrk="1" hangingPunct="1"/>
            <a:r>
              <a:rPr lang="en-US" sz="1800" dirty="0"/>
              <a:t>Motor vehicle licensure </a:t>
            </a:r>
          </a:p>
          <a:p>
            <a:pPr lvl="1" eaLnBrk="1" hangingPunct="1"/>
            <a:r>
              <a:rPr lang="en-US" sz="1800" dirty="0"/>
              <a:t>Driving record</a:t>
            </a:r>
          </a:p>
          <a:p>
            <a:pPr lvl="1" eaLnBrk="1" hangingPunct="1"/>
            <a:r>
              <a:rPr lang="en-US" sz="1800" dirty="0"/>
              <a:t>Management and job specific training</a:t>
            </a:r>
            <a:endParaRPr lang="en-US" sz="2000" dirty="0"/>
          </a:p>
          <a:p>
            <a:pPr eaLnBrk="1" hangingPunct="1"/>
            <a:r>
              <a:rPr lang="en-US" sz="2000" dirty="0"/>
              <a:t>Compensation package</a:t>
            </a:r>
          </a:p>
          <a:p>
            <a:pPr lvl="1" eaLnBrk="1" hangingPunct="1"/>
            <a:r>
              <a:rPr lang="en-US" sz="1800" dirty="0"/>
              <a:t>Pay, Benefits, PTO/ET</a:t>
            </a:r>
          </a:p>
          <a:p>
            <a:pPr lvl="1" eaLnBrk="1" hangingPunct="1"/>
            <a:r>
              <a:rPr lang="en-US" sz="1800" dirty="0"/>
              <a:t>Description of time/duties</a:t>
            </a:r>
          </a:p>
          <a:p>
            <a:pPr eaLnBrk="1" hangingPunct="1"/>
            <a:endParaRPr lang="en-US" sz="1800" dirty="0"/>
          </a:p>
          <a:p>
            <a:pPr eaLnBrk="1" hangingPunct="1"/>
            <a:endParaRPr lang="en-US" sz="1800" dirty="0"/>
          </a:p>
        </p:txBody>
      </p:sp>
      <p:sp>
        <p:nvSpPr>
          <p:cNvPr id="21508" name="Rectangle 4"/>
          <p:cNvSpPr>
            <a:spLocks noGrp="1" noChangeArrowheads="1"/>
          </p:cNvSpPr>
          <p:nvPr>
            <p:ph type="body" sz="half" idx="2"/>
          </p:nvPr>
        </p:nvSpPr>
        <p:spPr/>
        <p:txBody>
          <a:bodyPr/>
          <a:lstStyle/>
          <a:p>
            <a:pPr eaLnBrk="1" hangingPunct="1">
              <a:lnSpc>
                <a:spcPct val="90000"/>
              </a:lnSpc>
            </a:pPr>
            <a:r>
              <a:rPr lang="en-US" sz="2000" dirty="0"/>
              <a:t>Recruitment &amp; Hiring</a:t>
            </a:r>
          </a:p>
          <a:p>
            <a:pPr lvl="1" eaLnBrk="1" hangingPunct="1">
              <a:lnSpc>
                <a:spcPct val="90000"/>
              </a:lnSpc>
            </a:pPr>
            <a:r>
              <a:rPr lang="en-US" sz="2000" dirty="0"/>
              <a:t>Job postings</a:t>
            </a:r>
          </a:p>
          <a:p>
            <a:pPr lvl="1" eaLnBrk="1" hangingPunct="1">
              <a:lnSpc>
                <a:spcPct val="90000"/>
              </a:lnSpc>
            </a:pPr>
            <a:r>
              <a:rPr lang="en-US" sz="2000" dirty="0"/>
              <a:t>qualifications</a:t>
            </a:r>
          </a:p>
          <a:p>
            <a:pPr lvl="1" eaLnBrk="1" hangingPunct="1">
              <a:lnSpc>
                <a:spcPct val="90000"/>
              </a:lnSpc>
            </a:pPr>
            <a:r>
              <a:rPr lang="en-US" sz="1800" dirty="0"/>
              <a:t>Medical Director involvement in selection process</a:t>
            </a:r>
          </a:p>
          <a:p>
            <a:pPr lvl="1" eaLnBrk="1" hangingPunct="1">
              <a:lnSpc>
                <a:spcPct val="90000"/>
              </a:lnSpc>
            </a:pPr>
            <a:r>
              <a:rPr lang="en-US" sz="1800" dirty="0"/>
              <a:t>EEOC </a:t>
            </a:r>
          </a:p>
          <a:p>
            <a:pPr lvl="1" eaLnBrk="1" hangingPunct="1">
              <a:lnSpc>
                <a:spcPct val="90000"/>
              </a:lnSpc>
            </a:pPr>
            <a:r>
              <a:rPr lang="en-US" sz="1800" dirty="0"/>
              <a:t>Affirmative Action/Diversity Plan</a:t>
            </a:r>
          </a:p>
          <a:p>
            <a:pPr eaLnBrk="1" hangingPunct="1">
              <a:lnSpc>
                <a:spcPct val="90000"/>
              </a:lnSpc>
            </a:pPr>
            <a:endParaRPr lang="en-US" sz="1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106 – Human Resources</a:t>
            </a:r>
          </a:p>
        </p:txBody>
      </p:sp>
      <p:sp>
        <p:nvSpPr>
          <p:cNvPr id="22531" name="Rectangle 3"/>
          <p:cNvSpPr>
            <a:spLocks noGrp="1" noChangeArrowheads="1"/>
          </p:cNvSpPr>
          <p:nvPr>
            <p:ph type="body" idx="1"/>
          </p:nvPr>
        </p:nvSpPr>
        <p:spPr/>
        <p:txBody>
          <a:bodyPr/>
          <a:lstStyle/>
          <a:p>
            <a:pPr eaLnBrk="1" hangingPunct="1"/>
            <a:r>
              <a:rPr lang="en-US" sz="2400" dirty="0"/>
              <a:t>Employee Training &amp; Development</a:t>
            </a:r>
          </a:p>
          <a:p>
            <a:pPr lvl="1" eaLnBrk="1" hangingPunct="1"/>
            <a:r>
              <a:rPr lang="en-US" dirty="0"/>
              <a:t>Orientation training</a:t>
            </a:r>
          </a:p>
          <a:p>
            <a:pPr lvl="1" eaLnBrk="1" hangingPunct="1"/>
            <a:r>
              <a:rPr lang="en-US" dirty="0"/>
              <a:t>Ongoing training</a:t>
            </a:r>
          </a:p>
          <a:p>
            <a:pPr lvl="1" eaLnBrk="1" hangingPunct="1"/>
            <a:r>
              <a:rPr lang="en-US" dirty="0"/>
              <a:t>Job specific training</a:t>
            </a:r>
          </a:p>
          <a:p>
            <a:pPr lvl="1" eaLnBrk="1" hangingPunct="1"/>
            <a:r>
              <a:rPr lang="en-US" dirty="0"/>
              <a:t>Continuing medical education (CME’s)</a:t>
            </a:r>
          </a:p>
          <a:p>
            <a:pPr lvl="1" eaLnBrk="1" hangingPunct="1"/>
            <a:r>
              <a:rPr lang="en-US" dirty="0"/>
              <a:t>Medical Director involvement</a:t>
            </a:r>
          </a:p>
          <a:p>
            <a:pPr lvl="1" eaLnBrk="1" hangingPunct="1"/>
            <a:r>
              <a:rPr lang="en-US" dirty="0"/>
              <a:t>Tied into performance improvement program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p:txBody>
          <a:bodyPr/>
          <a:lstStyle/>
          <a:p>
            <a:r>
              <a:rPr lang="en-US" dirty="0"/>
              <a:t>106 – Human Resources</a:t>
            </a:r>
          </a:p>
        </p:txBody>
      </p:sp>
      <p:sp>
        <p:nvSpPr>
          <p:cNvPr id="23555" name="Rectangle 3"/>
          <p:cNvSpPr>
            <a:spLocks noGrp="1" noChangeArrowheads="1"/>
          </p:cNvSpPr>
          <p:nvPr>
            <p:ph type="body" sz="half" idx="1"/>
          </p:nvPr>
        </p:nvSpPr>
        <p:spPr>
          <a:xfrm>
            <a:off x="533400" y="1752600"/>
            <a:ext cx="4038600" cy="4114800"/>
          </a:xfrm>
        </p:spPr>
        <p:txBody>
          <a:bodyPr/>
          <a:lstStyle/>
          <a:p>
            <a:pPr eaLnBrk="1" hangingPunct="1">
              <a:lnSpc>
                <a:spcPct val="90000"/>
              </a:lnSpc>
            </a:pPr>
            <a:r>
              <a:rPr lang="en-US" sz="2400" dirty="0"/>
              <a:t>Problem Resolution</a:t>
            </a:r>
          </a:p>
          <a:p>
            <a:pPr lvl="1" eaLnBrk="1" hangingPunct="1">
              <a:lnSpc>
                <a:spcPct val="90000"/>
              </a:lnSpc>
            </a:pPr>
            <a:r>
              <a:rPr lang="en-US" sz="2000" dirty="0"/>
              <a:t>Reporting</a:t>
            </a:r>
          </a:p>
          <a:p>
            <a:pPr lvl="1" eaLnBrk="1" hangingPunct="1">
              <a:lnSpc>
                <a:spcPct val="90000"/>
              </a:lnSpc>
            </a:pPr>
            <a:r>
              <a:rPr lang="en-US" sz="2000" dirty="0"/>
              <a:t>Investigation</a:t>
            </a:r>
          </a:p>
          <a:p>
            <a:pPr lvl="1" eaLnBrk="1" hangingPunct="1">
              <a:lnSpc>
                <a:spcPct val="90000"/>
              </a:lnSpc>
            </a:pPr>
            <a:r>
              <a:rPr lang="en-US" sz="2000" dirty="0"/>
              <a:t>Resolution</a:t>
            </a:r>
          </a:p>
          <a:p>
            <a:pPr lvl="1" eaLnBrk="1" hangingPunct="1">
              <a:lnSpc>
                <a:spcPct val="90000"/>
              </a:lnSpc>
            </a:pPr>
            <a:r>
              <a:rPr lang="en-US" sz="2000" dirty="0"/>
              <a:t>Feedback</a:t>
            </a:r>
          </a:p>
          <a:p>
            <a:pPr lvl="1" eaLnBrk="1" hangingPunct="1">
              <a:lnSpc>
                <a:spcPct val="90000"/>
              </a:lnSpc>
            </a:pPr>
            <a:endParaRPr lang="en-US" sz="2000" dirty="0"/>
          </a:p>
          <a:p>
            <a:pPr eaLnBrk="1" hangingPunct="1">
              <a:lnSpc>
                <a:spcPct val="90000"/>
              </a:lnSpc>
            </a:pPr>
            <a:endParaRPr lang="en-US" sz="1800" dirty="0"/>
          </a:p>
          <a:p>
            <a:pPr>
              <a:lnSpc>
                <a:spcPct val="90000"/>
              </a:lnSpc>
            </a:pPr>
            <a:endParaRPr lang="en-US" sz="1800" dirty="0"/>
          </a:p>
        </p:txBody>
      </p:sp>
      <p:sp>
        <p:nvSpPr>
          <p:cNvPr id="23556" name="Rectangle 5"/>
          <p:cNvSpPr>
            <a:spLocks noGrp="1" noChangeArrowheads="1"/>
          </p:cNvSpPr>
          <p:nvPr>
            <p:ph type="body" sz="half" idx="2"/>
          </p:nvPr>
        </p:nvSpPr>
        <p:spPr>
          <a:xfrm>
            <a:off x="4724400" y="1676400"/>
            <a:ext cx="4038600" cy="4495800"/>
          </a:xfrm>
        </p:spPr>
        <p:txBody>
          <a:bodyPr/>
          <a:lstStyle/>
          <a:p>
            <a:pPr eaLnBrk="1" hangingPunct="1"/>
            <a:r>
              <a:rPr lang="en-US" sz="2400" dirty="0"/>
              <a:t>Discipline/Corrective Action</a:t>
            </a:r>
          </a:p>
          <a:p>
            <a:pPr lvl="1" eaLnBrk="1" hangingPunct="1"/>
            <a:r>
              <a:rPr lang="en-US" sz="2000" dirty="0"/>
              <a:t>Examples of unacceptable actions </a:t>
            </a:r>
          </a:p>
          <a:p>
            <a:pPr lvl="1" eaLnBrk="1" hangingPunct="1"/>
            <a:r>
              <a:rPr lang="en-US" sz="2000" dirty="0"/>
              <a:t>Disciplinary authority</a:t>
            </a:r>
          </a:p>
          <a:p>
            <a:pPr lvl="1" eaLnBrk="1" hangingPunct="1"/>
            <a:r>
              <a:rPr lang="en-US" sz="2000" dirty="0"/>
              <a:t>Grievance process</a:t>
            </a:r>
          </a:p>
          <a:p>
            <a:pPr lvl="1" eaLnBrk="1" hangingPunct="1"/>
            <a:r>
              <a:rPr lang="en-US" sz="2000" dirty="0"/>
              <a:t>Progressive discipline</a:t>
            </a:r>
          </a:p>
          <a:p>
            <a:pPr lvl="1" eaLnBrk="1" hangingPunct="1"/>
            <a:r>
              <a:rPr lang="en-US" sz="2000" dirty="0"/>
              <a:t>Termination</a:t>
            </a:r>
          </a:p>
          <a:p>
            <a:pPr marL="457200" lvl="1" indent="0" eaLnBrk="1" hangingPunct="1">
              <a:buNone/>
            </a:pPr>
            <a:endParaRPr lang="en-US" dirty="0"/>
          </a:p>
          <a:p>
            <a:pPr lvl="1" eaLnBrk="1" hangingPunct="1"/>
            <a:endParaRPr lang="en-US" dirty="0"/>
          </a:p>
          <a:p>
            <a:pPr lvl="1" eaLnBrk="1" hangingPunct="1"/>
            <a:endParaRPr lang="en-US" dirty="0"/>
          </a:p>
          <a:p>
            <a:pPr lvl="1" eaLnBrk="1" hangingPunct="1"/>
            <a:endParaRPr lang="en-US" dirty="0"/>
          </a:p>
          <a:p>
            <a:endParaRPr lang="en-US" sz="2400" dirty="0"/>
          </a:p>
        </p:txBody>
      </p:sp>
      <p:pic>
        <p:nvPicPr>
          <p:cNvPr id="1028" name="Picture 4" descr="C:\Users\sarah\AppData\Local\Microsoft\Windows\Temporary Internet Files\Content.IE5\S3WPTAJL\MP900385253[1].jpg"/>
          <p:cNvPicPr>
            <a:picLocks noChangeAspect="1" noChangeArrowheads="1"/>
          </p:cNvPicPr>
          <p:nvPr/>
        </p:nvPicPr>
        <p:blipFill>
          <a:blip r:embed="rId2" cstate="print"/>
          <a:srcRect/>
          <a:stretch>
            <a:fillRect/>
          </a:stretch>
        </p:blipFill>
        <p:spPr bwMode="auto">
          <a:xfrm>
            <a:off x="762000" y="3733800"/>
            <a:ext cx="3429000" cy="244928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r>
              <a:rPr lang="en-US"/>
              <a:t>106 – Human Resources</a:t>
            </a:r>
          </a:p>
        </p:txBody>
      </p:sp>
      <p:sp>
        <p:nvSpPr>
          <p:cNvPr id="24579" name="Rectangle 5"/>
          <p:cNvSpPr>
            <a:spLocks noGrp="1" noChangeArrowheads="1"/>
          </p:cNvSpPr>
          <p:nvPr>
            <p:ph type="body" sz="half" idx="1"/>
          </p:nvPr>
        </p:nvSpPr>
        <p:spPr/>
        <p:txBody>
          <a:bodyPr/>
          <a:lstStyle/>
          <a:p>
            <a:pPr eaLnBrk="1" hangingPunct="1"/>
            <a:r>
              <a:rPr lang="en-US" sz="2400" dirty="0"/>
              <a:t>Standards for Professional Conduct</a:t>
            </a:r>
          </a:p>
          <a:p>
            <a:pPr lvl="1" eaLnBrk="1" hangingPunct="1"/>
            <a:r>
              <a:rPr lang="en-US" sz="2000" dirty="0"/>
              <a:t>Confidentiality</a:t>
            </a:r>
          </a:p>
          <a:p>
            <a:pPr lvl="1" eaLnBrk="1" hangingPunct="1"/>
            <a:r>
              <a:rPr lang="en-US" sz="2000" dirty="0"/>
              <a:t>Customer service philosophy</a:t>
            </a:r>
          </a:p>
          <a:p>
            <a:pPr lvl="1" eaLnBrk="1" hangingPunct="1"/>
            <a:r>
              <a:rPr lang="en-US" sz="2000" dirty="0"/>
              <a:t>Non-discrimination</a:t>
            </a:r>
          </a:p>
          <a:p>
            <a:pPr lvl="1" eaLnBrk="1" hangingPunct="1"/>
            <a:r>
              <a:rPr lang="en-US" sz="2000" dirty="0"/>
              <a:t>Standards for dress and hygiene</a:t>
            </a:r>
          </a:p>
          <a:p>
            <a:endParaRPr lang="en-US" sz="1800" dirty="0"/>
          </a:p>
        </p:txBody>
      </p:sp>
      <p:sp>
        <p:nvSpPr>
          <p:cNvPr id="24580" name="Rectangle 6"/>
          <p:cNvSpPr>
            <a:spLocks noGrp="1" noChangeArrowheads="1"/>
          </p:cNvSpPr>
          <p:nvPr>
            <p:ph type="body" sz="half" idx="2"/>
          </p:nvPr>
        </p:nvSpPr>
        <p:spPr/>
        <p:txBody>
          <a:bodyPr/>
          <a:lstStyle/>
          <a:p>
            <a:pPr eaLnBrk="1" hangingPunct="1"/>
            <a:r>
              <a:rPr lang="en-US" sz="2400" dirty="0"/>
              <a:t>Performance Evaluations</a:t>
            </a:r>
          </a:p>
          <a:p>
            <a:pPr lvl="1" eaLnBrk="1" hangingPunct="1"/>
            <a:r>
              <a:rPr lang="en-US" sz="2000" dirty="0"/>
              <a:t>Annually</a:t>
            </a:r>
          </a:p>
          <a:p>
            <a:pPr lvl="1" eaLnBrk="1" hangingPunct="1"/>
            <a:r>
              <a:rPr lang="en-US" sz="2000" dirty="0"/>
              <a:t>All employees</a:t>
            </a:r>
          </a:p>
          <a:p>
            <a:pPr lvl="1" eaLnBrk="1" hangingPunct="1"/>
            <a:r>
              <a:rPr lang="en-US" sz="2000" dirty="0"/>
              <a:t>Based on job description</a:t>
            </a:r>
          </a:p>
          <a:p>
            <a:pPr lvl="1" eaLnBrk="1" hangingPunct="1"/>
            <a:r>
              <a:rPr lang="en-US" sz="2000" dirty="0"/>
              <a:t>Feedback mechanisms</a:t>
            </a:r>
          </a:p>
          <a:p>
            <a:pPr lvl="1" eaLnBrk="1" hangingPunct="1"/>
            <a:r>
              <a:rPr lang="en-US" sz="2000" dirty="0"/>
              <a:t>Employee involvement and signature</a:t>
            </a:r>
          </a:p>
          <a:p>
            <a:pPr lvl="1" eaLnBrk="1" hangingPunct="1"/>
            <a:r>
              <a:rPr lang="en-US" sz="2000" dirty="0"/>
              <a:t>Access to prior reviews</a:t>
            </a:r>
          </a:p>
          <a:p>
            <a:endParaRPr lang="en-US"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t>If Your Work Force Is Unionized:</a:t>
            </a:r>
          </a:p>
        </p:txBody>
      </p:sp>
      <p:sp>
        <p:nvSpPr>
          <p:cNvPr id="25603" name="Rectangle 3"/>
          <p:cNvSpPr>
            <a:spLocks noGrp="1" noChangeArrowheads="1"/>
          </p:cNvSpPr>
          <p:nvPr>
            <p:ph type="body" idx="1"/>
          </p:nvPr>
        </p:nvSpPr>
        <p:spPr/>
        <p:txBody>
          <a:bodyPr/>
          <a:lstStyle/>
          <a:p>
            <a:pPr eaLnBrk="1" hangingPunct="1"/>
            <a:r>
              <a:rPr lang="en-US" dirty="0"/>
              <a:t>Do you have to get their approval for implementation of new policies?</a:t>
            </a:r>
          </a:p>
          <a:p>
            <a:pPr eaLnBrk="1" hangingPunct="1"/>
            <a:r>
              <a:rPr lang="en-US" dirty="0"/>
              <a:t>Make sure your policies are compatible with existing labor agreements</a:t>
            </a:r>
          </a:p>
          <a:p>
            <a:pPr eaLnBrk="1" hangingPunct="1"/>
            <a:r>
              <a:rPr lang="en-US" dirty="0"/>
              <a:t>Communicate with union leadership and involve them in the accreditation process</a:t>
            </a:r>
          </a:p>
          <a:p>
            <a:pPr eaLnBrk="1" hangingPunct="1"/>
            <a:endParaRPr lang="en-US" dirty="0"/>
          </a:p>
        </p:txBody>
      </p:sp>
      <p:pic>
        <p:nvPicPr>
          <p:cNvPr id="25607" name="Picture 7" descr="C:\Users\sarah\AppData\Local\Microsoft\Windows\Temporary Internet Files\Content.IE5\S3WPTAJL\MP900438492[1].jpg"/>
          <p:cNvPicPr>
            <a:picLocks noChangeAspect="1" noChangeArrowheads="1"/>
          </p:cNvPicPr>
          <p:nvPr/>
        </p:nvPicPr>
        <p:blipFill>
          <a:blip r:embed="rId2" cstate="print"/>
          <a:srcRect/>
          <a:stretch>
            <a:fillRect/>
          </a:stretch>
        </p:blipFill>
        <p:spPr bwMode="auto">
          <a:xfrm>
            <a:off x="4724400" y="4114800"/>
            <a:ext cx="2743200" cy="1823575"/>
          </a:xfrm>
          <a:prstGeom prst="rect">
            <a:avLst/>
          </a:prstGeom>
          <a:solidFill>
            <a:schemeClr val="tx1"/>
          </a:solidFill>
          <a:effectLst>
            <a:outerShdw dist="38100" dir="2700000" algn="tl" rotWithShape="0">
              <a:schemeClr val="bg1">
                <a:alpha val="40000"/>
              </a:scheme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t>Standards and Characteristics</a:t>
            </a:r>
          </a:p>
        </p:txBody>
      </p:sp>
      <p:sp>
        <p:nvSpPr>
          <p:cNvPr id="5123" name="Rectangle 5"/>
          <p:cNvSpPr>
            <a:spLocks noGrp="1" noChangeArrowheads="1"/>
          </p:cNvSpPr>
          <p:nvPr>
            <p:ph type="body" idx="1"/>
          </p:nvPr>
        </p:nvSpPr>
        <p:spPr>
          <a:xfrm>
            <a:off x="381000" y="1752600"/>
            <a:ext cx="8229600" cy="4114800"/>
          </a:xfrm>
        </p:spPr>
        <p:txBody>
          <a:bodyPr/>
          <a:lstStyle/>
          <a:p>
            <a:pPr eaLnBrk="1" hangingPunct="1">
              <a:buFontTx/>
              <a:buNone/>
            </a:pPr>
            <a:r>
              <a:rPr lang="en-US" sz="2400" dirty="0"/>
              <a:t>Each key section is comprised of:</a:t>
            </a:r>
          </a:p>
          <a:p>
            <a:pPr eaLnBrk="1" hangingPunct="1"/>
            <a:r>
              <a:rPr lang="en-US" sz="2400" dirty="0"/>
              <a:t>Purpose</a:t>
            </a:r>
          </a:p>
          <a:p>
            <a:pPr eaLnBrk="1" hangingPunct="1"/>
            <a:r>
              <a:rPr lang="en-US" sz="2400" dirty="0"/>
              <a:t>Standards</a:t>
            </a:r>
          </a:p>
          <a:p>
            <a:pPr eaLnBrk="1" hangingPunct="1"/>
            <a:r>
              <a:rPr lang="en-US" sz="2400" dirty="0"/>
              <a:t>One or more characteristics describe each standard</a:t>
            </a:r>
          </a:p>
          <a:p>
            <a:pPr eaLnBrk="1" hangingPunct="1"/>
            <a:r>
              <a:rPr lang="en-US" sz="2400" dirty="0"/>
              <a:t>Each characteristic will contain minimum requirements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t>201 – Clinical Standards</a:t>
            </a:r>
          </a:p>
        </p:txBody>
      </p:sp>
      <p:sp>
        <p:nvSpPr>
          <p:cNvPr id="26627" name="Rectangle 3"/>
          <p:cNvSpPr>
            <a:spLocks noGrp="1" noChangeArrowheads="1"/>
          </p:cNvSpPr>
          <p:nvPr>
            <p:ph type="body" sz="half" idx="1"/>
          </p:nvPr>
        </p:nvSpPr>
        <p:spPr/>
        <p:txBody>
          <a:bodyPr/>
          <a:lstStyle/>
          <a:p>
            <a:pPr eaLnBrk="1" hangingPunct="1"/>
            <a:r>
              <a:rPr lang="en-US" sz="2000" dirty="0"/>
              <a:t>Medical Oversight</a:t>
            </a:r>
          </a:p>
          <a:p>
            <a:pPr lvl="1" eaLnBrk="1" hangingPunct="1"/>
            <a:r>
              <a:rPr lang="en-US" sz="1800" dirty="0"/>
              <a:t>17 Areas of MD involvement</a:t>
            </a:r>
          </a:p>
          <a:p>
            <a:pPr lvl="1" eaLnBrk="1" hangingPunct="1"/>
            <a:r>
              <a:rPr lang="en-US" sz="1800" dirty="0"/>
              <a:t>Dispatch</a:t>
            </a:r>
          </a:p>
          <a:p>
            <a:pPr lvl="1" eaLnBrk="1" hangingPunct="1"/>
            <a:r>
              <a:rPr lang="en-US" sz="1800" dirty="0"/>
              <a:t>Patient care &amp; transport protocols</a:t>
            </a:r>
          </a:p>
          <a:p>
            <a:pPr lvl="1" eaLnBrk="1" hangingPunct="1"/>
            <a:r>
              <a:rPr lang="en-US" sz="1800" dirty="0"/>
              <a:t>Training &amp; education</a:t>
            </a:r>
          </a:p>
          <a:p>
            <a:pPr lvl="1" eaLnBrk="1" hangingPunct="1"/>
            <a:r>
              <a:rPr lang="en-US" sz="1800" dirty="0"/>
              <a:t>Performance improvement</a:t>
            </a:r>
          </a:p>
          <a:p>
            <a:pPr lvl="1" eaLnBrk="1" hangingPunct="1"/>
            <a:r>
              <a:rPr lang="en-US" sz="1800" dirty="0"/>
              <a:t>System design</a:t>
            </a:r>
          </a:p>
          <a:p>
            <a:pPr lvl="1" eaLnBrk="1" hangingPunct="1">
              <a:buFontTx/>
              <a:buNone/>
            </a:pPr>
            <a:endParaRPr lang="en-US" sz="1800" dirty="0"/>
          </a:p>
          <a:p>
            <a:pPr lvl="1" eaLnBrk="1" hangingPunct="1">
              <a:buFontTx/>
              <a:buNone/>
            </a:pPr>
            <a:endParaRPr lang="en-US" sz="1800" dirty="0"/>
          </a:p>
          <a:p>
            <a:pPr lvl="1" eaLnBrk="1" hangingPunct="1">
              <a:buFontTx/>
              <a:buNone/>
            </a:pPr>
            <a:endParaRPr lang="en-US" sz="2000" dirty="0"/>
          </a:p>
          <a:p>
            <a:pPr eaLnBrk="1" hangingPunct="1"/>
            <a:endParaRPr lang="en-US" sz="2000" dirty="0"/>
          </a:p>
          <a:p>
            <a:pPr lvl="1" eaLnBrk="1" hangingPunct="1">
              <a:buFontTx/>
              <a:buNone/>
            </a:pPr>
            <a:endParaRPr lang="en-US" sz="2000" dirty="0"/>
          </a:p>
          <a:p>
            <a:pPr eaLnBrk="1" hangingPunct="1"/>
            <a:endParaRPr lang="en-US" sz="2000" dirty="0"/>
          </a:p>
        </p:txBody>
      </p:sp>
      <p:sp>
        <p:nvSpPr>
          <p:cNvPr id="26628" name="Rectangle 4"/>
          <p:cNvSpPr>
            <a:spLocks noGrp="1" noChangeArrowheads="1"/>
          </p:cNvSpPr>
          <p:nvPr>
            <p:ph type="body" sz="half" idx="2"/>
          </p:nvPr>
        </p:nvSpPr>
        <p:spPr/>
        <p:txBody>
          <a:bodyPr/>
          <a:lstStyle/>
          <a:p>
            <a:pPr eaLnBrk="1" hangingPunct="1"/>
            <a:r>
              <a:rPr lang="en-US" sz="2000" dirty="0"/>
              <a:t>Clinical Protocols </a:t>
            </a:r>
          </a:p>
          <a:p>
            <a:pPr lvl="1" eaLnBrk="1" hangingPunct="1"/>
            <a:r>
              <a:rPr lang="en-US" sz="1800" dirty="0"/>
              <a:t>Scope of practice for each level of service</a:t>
            </a:r>
          </a:p>
          <a:p>
            <a:pPr lvl="1" eaLnBrk="1" hangingPunct="1"/>
            <a:endParaRPr lang="en-US" sz="1800" dirty="0"/>
          </a:p>
          <a:p>
            <a:pPr eaLnBrk="1" hangingPunct="1"/>
            <a:r>
              <a:rPr lang="en-US" sz="2000" dirty="0"/>
              <a:t>Protocol Review</a:t>
            </a:r>
          </a:p>
          <a:p>
            <a:pPr lvl="1" eaLnBrk="1" hangingPunct="1"/>
            <a:r>
              <a:rPr lang="en-US" sz="1800" dirty="0"/>
              <a:t>Based on medical evidence</a:t>
            </a:r>
          </a:p>
          <a:p>
            <a:pPr lvl="1" eaLnBrk="1" hangingPunct="1"/>
            <a:r>
              <a:rPr lang="en-US" sz="1800" dirty="0"/>
              <a:t>Local practice standards</a:t>
            </a:r>
          </a:p>
          <a:p>
            <a:pPr lvl="1" eaLnBrk="1" hangingPunct="1"/>
            <a:r>
              <a:rPr lang="en-US" sz="1800" dirty="0"/>
              <a:t>Emerging technologies</a:t>
            </a:r>
          </a:p>
          <a:p>
            <a:pPr eaLnBrk="1" hangingPunct="1"/>
            <a:endParaRPr lang="en-US"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r>
              <a:rPr lang="en-US" dirty="0"/>
              <a:t>201 – Clinical Standards</a:t>
            </a:r>
          </a:p>
        </p:txBody>
      </p:sp>
      <p:sp>
        <p:nvSpPr>
          <p:cNvPr id="27651" name="Rectangle 5"/>
          <p:cNvSpPr>
            <a:spLocks noGrp="1" noChangeArrowheads="1"/>
          </p:cNvSpPr>
          <p:nvPr>
            <p:ph type="body" sz="half" idx="1"/>
          </p:nvPr>
        </p:nvSpPr>
        <p:spPr/>
        <p:txBody>
          <a:bodyPr/>
          <a:lstStyle/>
          <a:p>
            <a:pPr eaLnBrk="1" hangingPunct="1"/>
            <a:r>
              <a:rPr lang="en-US" sz="2000" dirty="0"/>
              <a:t>Patient Care Records</a:t>
            </a:r>
          </a:p>
          <a:p>
            <a:pPr lvl="1" eaLnBrk="1" hangingPunct="1"/>
            <a:r>
              <a:rPr lang="en-US" sz="1800" dirty="0"/>
              <a:t>Required data and documentation</a:t>
            </a:r>
          </a:p>
          <a:p>
            <a:pPr lvl="1" eaLnBrk="1" hangingPunct="1"/>
            <a:r>
              <a:rPr lang="en-US" sz="1800" dirty="0"/>
              <a:t>Distribution to receiving facility</a:t>
            </a:r>
          </a:p>
          <a:p>
            <a:endParaRPr lang="en-US" sz="1800" dirty="0"/>
          </a:p>
        </p:txBody>
      </p:sp>
      <p:sp>
        <p:nvSpPr>
          <p:cNvPr id="27652" name="Rectangle 6"/>
          <p:cNvSpPr>
            <a:spLocks noGrp="1" noChangeArrowheads="1"/>
          </p:cNvSpPr>
          <p:nvPr>
            <p:ph type="body" sz="half" idx="2"/>
          </p:nvPr>
        </p:nvSpPr>
        <p:spPr/>
        <p:txBody>
          <a:bodyPr/>
          <a:lstStyle/>
          <a:p>
            <a:pPr eaLnBrk="1" hangingPunct="1"/>
            <a:r>
              <a:rPr lang="en-US" sz="2000" dirty="0"/>
              <a:t>Staffing Standards</a:t>
            </a:r>
          </a:p>
          <a:p>
            <a:pPr lvl="1" eaLnBrk="1" hangingPunct="1"/>
            <a:r>
              <a:rPr lang="en-US" sz="1800" dirty="0"/>
              <a:t>Each level of service</a:t>
            </a:r>
          </a:p>
          <a:p>
            <a:pPr lvl="1" eaLnBrk="1" hangingPunct="1">
              <a:buFontTx/>
              <a:buNone/>
            </a:pPr>
            <a:endParaRPr lang="en-US" sz="1800" dirty="0"/>
          </a:p>
          <a:p>
            <a:pPr eaLnBrk="1" hangingPunct="1"/>
            <a:r>
              <a:rPr lang="en-US" sz="2000" dirty="0"/>
              <a:t>Response Plan</a:t>
            </a:r>
          </a:p>
          <a:p>
            <a:pPr lvl="1" eaLnBrk="1" hangingPunct="1"/>
            <a:r>
              <a:rPr lang="en-US" sz="1800" dirty="0"/>
              <a:t>Triaging requests</a:t>
            </a:r>
          </a:p>
          <a:p>
            <a:pPr lvl="1" eaLnBrk="1" hangingPunct="1"/>
            <a:r>
              <a:rPr lang="en-US" sz="1800" dirty="0"/>
              <a:t>Response time</a:t>
            </a:r>
            <a:r>
              <a:rPr lang="en-US" sz="2000" dirty="0"/>
              <a:t> </a:t>
            </a:r>
            <a:r>
              <a:rPr lang="en-US" sz="1800" dirty="0"/>
              <a:t>standards</a:t>
            </a:r>
            <a:r>
              <a:rPr lang="en-US" sz="2000" dirty="0"/>
              <a:t>	</a:t>
            </a:r>
          </a:p>
          <a:p>
            <a:pPr lvl="2" eaLnBrk="1" hangingPunct="1"/>
            <a:r>
              <a:rPr lang="en-US" sz="1800" dirty="0"/>
              <a:t>Reporting</a:t>
            </a:r>
          </a:p>
          <a:p>
            <a:pPr lvl="2" eaLnBrk="1" hangingPunct="1"/>
            <a:r>
              <a:rPr lang="en-US" sz="1800" dirty="0"/>
              <a:t>Monitoring exceptions</a:t>
            </a:r>
          </a:p>
          <a:p>
            <a:pPr lvl="2" eaLnBrk="1" hangingPunct="1"/>
            <a:r>
              <a:rPr lang="en-US" sz="1800" dirty="0"/>
              <a:t>Track and trend</a:t>
            </a:r>
          </a:p>
          <a:p>
            <a:pPr lvl="2" eaLnBrk="1" hangingPunct="1"/>
            <a:r>
              <a:rPr lang="en-US" sz="1800" dirty="0"/>
              <a:t>Operational changes</a:t>
            </a:r>
          </a:p>
          <a:p>
            <a:endParaRPr lang="en-US"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6800" y="3581400"/>
            <a:ext cx="3048000" cy="2529838"/>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t>201 – Clinical Standards</a:t>
            </a:r>
          </a:p>
        </p:txBody>
      </p:sp>
      <p:sp>
        <p:nvSpPr>
          <p:cNvPr id="28675" name="Content Placeholder 2"/>
          <p:cNvSpPr>
            <a:spLocks noGrp="1"/>
          </p:cNvSpPr>
          <p:nvPr>
            <p:ph idx="1"/>
          </p:nvPr>
        </p:nvSpPr>
        <p:spPr/>
        <p:txBody>
          <a:bodyPr/>
          <a:lstStyle/>
          <a:p>
            <a:pPr eaLnBrk="1" hangingPunct="1">
              <a:lnSpc>
                <a:spcPct val="100000"/>
              </a:lnSpc>
              <a:buFontTx/>
              <a:buNone/>
            </a:pPr>
            <a:r>
              <a:rPr lang="en-US" dirty="0"/>
              <a:t>Clinical standards performance improvement program:</a:t>
            </a:r>
          </a:p>
          <a:p>
            <a:pPr eaLnBrk="1" hangingPunct="1">
              <a:lnSpc>
                <a:spcPct val="100000"/>
              </a:lnSpc>
            </a:pPr>
            <a:r>
              <a:rPr lang="en-US" sz="1800" dirty="0"/>
              <a:t>Medical Director oversight</a:t>
            </a:r>
          </a:p>
          <a:p>
            <a:pPr eaLnBrk="1" hangingPunct="1">
              <a:lnSpc>
                <a:spcPct val="100000"/>
              </a:lnSpc>
            </a:pPr>
            <a:r>
              <a:rPr lang="en-US" sz="1800" dirty="0"/>
              <a:t>Prospective/Concurrent/Retrospective initiatives</a:t>
            </a:r>
          </a:p>
          <a:p>
            <a:pPr eaLnBrk="1" hangingPunct="1">
              <a:lnSpc>
                <a:spcPct val="100000"/>
              </a:lnSpc>
            </a:pPr>
            <a:r>
              <a:rPr lang="en-US" sz="1800" dirty="0"/>
              <a:t>Established indicators and thresholds </a:t>
            </a:r>
          </a:p>
          <a:p>
            <a:pPr eaLnBrk="1" hangingPunct="1">
              <a:lnSpc>
                <a:spcPct val="100000"/>
              </a:lnSpc>
            </a:pPr>
            <a:r>
              <a:rPr lang="en-US" sz="1800" dirty="0"/>
              <a:t>Identify and address exceptions </a:t>
            </a:r>
          </a:p>
          <a:p>
            <a:pPr eaLnBrk="1" hangingPunct="1">
              <a:lnSpc>
                <a:spcPct val="100000"/>
              </a:lnSpc>
            </a:pPr>
            <a:r>
              <a:rPr lang="en-US" sz="1800" dirty="0"/>
              <a:t>Reporting of PI findings</a:t>
            </a:r>
          </a:p>
          <a:p>
            <a:pPr lvl="1" eaLnBrk="1" hangingPunct="1">
              <a:lnSpc>
                <a:spcPct val="100000"/>
              </a:lnSpc>
            </a:pPr>
            <a:r>
              <a:rPr lang="en-US" sz="1800" dirty="0"/>
              <a:t>Individual and system performance</a:t>
            </a:r>
          </a:p>
          <a:p>
            <a:pPr lvl="1" eaLnBrk="1" hangingPunct="1">
              <a:lnSpc>
                <a:spcPct val="100000"/>
              </a:lnSpc>
            </a:pPr>
            <a:r>
              <a:rPr lang="en-US" sz="1800" dirty="0"/>
              <a:t>Based on defined clinical indicators</a:t>
            </a:r>
          </a:p>
          <a:p>
            <a:pPr lvl="1" eaLnBrk="1" hangingPunct="1">
              <a:lnSpc>
                <a:spcPct val="100000"/>
              </a:lnSpc>
            </a:pPr>
            <a:r>
              <a:rPr lang="en-US" sz="1800" dirty="0"/>
              <a:t>Annual assessment of entire PI/CQI program</a:t>
            </a:r>
          </a:p>
          <a:p>
            <a:pPr eaLnBrk="1" hangingPunct="1"/>
            <a:r>
              <a:rPr lang="en-US" sz="1800" dirty="0"/>
              <a:t>Directly connected to training/ongoing education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5"/>
          <p:cNvSpPr>
            <a:spLocks noGrp="1"/>
          </p:cNvSpPr>
          <p:nvPr>
            <p:ph type="title"/>
          </p:nvPr>
        </p:nvSpPr>
        <p:spPr/>
        <p:txBody>
          <a:bodyPr/>
          <a:lstStyle/>
          <a:p>
            <a:pPr eaLnBrk="1" hangingPunct="1"/>
            <a:r>
              <a:rPr lang="en-US" dirty="0"/>
              <a:t>Performance Improvement Never Stops…</a:t>
            </a:r>
          </a:p>
        </p:txBody>
      </p:sp>
      <p:pic>
        <p:nvPicPr>
          <p:cNvPr id="29699"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77818" y="1458086"/>
            <a:ext cx="5513582" cy="4714113"/>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t>202 – Safe Operations &amp;</a:t>
            </a:r>
            <a:br>
              <a:rPr lang="en-US"/>
            </a:br>
            <a:r>
              <a:rPr lang="en-US"/>
              <a:t>Managing Risk</a:t>
            </a:r>
          </a:p>
        </p:txBody>
      </p:sp>
      <p:sp>
        <p:nvSpPr>
          <p:cNvPr id="30723" name="Rectangle 3"/>
          <p:cNvSpPr>
            <a:spLocks noGrp="1" noChangeArrowheads="1"/>
          </p:cNvSpPr>
          <p:nvPr>
            <p:ph type="body" sz="half" idx="1"/>
          </p:nvPr>
        </p:nvSpPr>
        <p:spPr>
          <a:xfrm>
            <a:off x="533400" y="1981200"/>
            <a:ext cx="4038600" cy="4114800"/>
          </a:xfrm>
        </p:spPr>
        <p:txBody>
          <a:bodyPr/>
          <a:lstStyle/>
          <a:p>
            <a:pPr eaLnBrk="1" hangingPunct="1"/>
            <a:r>
              <a:rPr lang="en-US" sz="2400" dirty="0"/>
              <a:t>Driver Training</a:t>
            </a:r>
          </a:p>
          <a:p>
            <a:pPr eaLnBrk="1" hangingPunct="1"/>
            <a:r>
              <a:rPr lang="en-US" sz="2400" dirty="0"/>
              <a:t>Vehicle Safety</a:t>
            </a:r>
          </a:p>
          <a:p>
            <a:pPr eaLnBrk="1" hangingPunct="1"/>
            <a:r>
              <a:rPr lang="en-US" sz="2400" dirty="0"/>
              <a:t>Employee Safety</a:t>
            </a:r>
          </a:p>
          <a:p>
            <a:pPr eaLnBrk="1" hangingPunct="1"/>
            <a:r>
              <a:rPr lang="en-US" sz="2400" dirty="0"/>
              <a:t>Patient Safety</a:t>
            </a:r>
          </a:p>
          <a:p>
            <a:pPr eaLnBrk="1" hangingPunct="1"/>
            <a:r>
              <a:rPr lang="en-US" sz="2400" dirty="0"/>
              <a:t>Safety Restraints</a:t>
            </a:r>
          </a:p>
          <a:p>
            <a:pPr eaLnBrk="1" hangingPunct="1"/>
            <a:r>
              <a:rPr lang="en-US" sz="2400" dirty="0"/>
              <a:t>Patient Personal Property</a:t>
            </a:r>
          </a:p>
          <a:p>
            <a:pPr eaLnBrk="1" hangingPunct="1"/>
            <a:r>
              <a:rPr lang="en-US" sz="2400" dirty="0"/>
              <a:t>Incident Reporting</a:t>
            </a:r>
          </a:p>
          <a:p>
            <a:pPr eaLnBrk="1" hangingPunct="1"/>
            <a:endParaRPr lang="en-US" sz="2400" dirty="0"/>
          </a:p>
        </p:txBody>
      </p:sp>
      <p:sp>
        <p:nvSpPr>
          <p:cNvPr id="30724" name="Rectangle 5"/>
          <p:cNvSpPr>
            <a:spLocks noGrp="1" noChangeArrowheads="1"/>
          </p:cNvSpPr>
          <p:nvPr>
            <p:ph type="body" sz="half" idx="4294967295"/>
          </p:nvPr>
        </p:nvSpPr>
        <p:spPr>
          <a:xfrm>
            <a:off x="4724400" y="1981200"/>
            <a:ext cx="4038600" cy="4114800"/>
          </a:xfrm>
        </p:spPr>
        <p:txBody>
          <a:bodyPr/>
          <a:lstStyle/>
          <a:p>
            <a:pPr eaLnBrk="1" hangingPunct="1"/>
            <a:r>
              <a:rPr lang="en-US" sz="2400" dirty="0"/>
              <a:t>Critical Failures</a:t>
            </a:r>
          </a:p>
          <a:p>
            <a:pPr eaLnBrk="1" hangingPunct="1"/>
            <a:r>
              <a:rPr lang="en-US" sz="2400" dirty="0"/>
              <a:t>Medical Errors</a:t>
            </a:r>
          </a:p>
          <a:p>
            <a:pPr eaLnBrk="1" hangingPunct="1"/>
            <a:r>
              <a:rPr lang="en-US" sz="2400" dirty="0"/>
              <a:t>Loss Control</a:t>
            </a:r>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3312" y="3581400"/>
            <a:ext cx="3928375" cy="2618917"/>
          </a:xfrm>
          <a:prstGeom prst="rect">
            <a:avLst/>
          </a:prstGeom>
          <a:effectLst>
            <a:outerShdw blurRad="469900" dist="50800" dir="5400000" algn="ctr" rotWithShape="0">
              <a:srgbClr val="000000">
                <a:alpha val="43137"/>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a:t>203 – Equipment &amp; Facilities</a:t>
            </a:r>
          </a:p>
        </p:txBody>
      </p:sp>
      <p:sp>
        <p:nvSpPr>
          <p:cNvPr id="31747" name="Rectangle 3"/>
          <p:cNvSpPr>
            <a:spLocks noGrp="1" noChangeArrowheads="1"/>
          </p:cNvSpPr>
          <p:nvPr>
            <p:ph type="body" idx="1"/>
          </p:nvPr>
        </p:nvSpPr>
        <p:spPr/>
        <p:txBody>
          <a:bodyPr/>
          <a:lstStyle/>
          <a:p>
            <a:pPr eaLnBrk="1" hangingPunct="1">
              <a:lnSpc>
                <a:spcPct val="100000"/>
              </a:lnSpc>
            </a:pPr>
            <a:r>
              <a:rPr lang="en-US" dirty="0"/>
              <a:t>Vehicles</a:t>
            </a:r>
          </a:p>
          <a:p>
            <a:pPr eaLnBrk="1" hangingPunct="1">
              <a:lnSpc>
                <a:spcPct val="100000"/>
              </a:lnSpc>
            </a:pPr>
            <a:r>
              <a:rPr lang="en-US" dirty="0"/>
              <a:t>Vehicle maintenance</a:t>
            </a:r>
          </a:p>
          <a:p>
            <a:pPr eaLnBrk="1" hangingPunct="1">
              <a:lnSpc>
                <a:spcPct val="100000"/>
              </a:lnSpc>
            </a:pPr>
            <a:r>
              <a:rPr lang="en-US" dirty="0"/>
              <a:t>Medical equipment maintenance</a:t>
            </a:r>
          </a:p>
          <a:p>
            <a:pPr eaLnBrk="1" hangingPunct="1">
              <a:lnSpc>
                <a:spcPct val="100000"/>
              </a:lnSpc>
            </a:pPr>
            <a:r>
              <a:rPr lang="en-US" dirty="0"/>
              <a:t>Replacement schedules</a:t>
            </a:r>
          </a:p>
          <a:p>
            <a:pPr eaLnBrk="1" hangingPunct="1">
              <a:lnSpc>
                <a:spcPct val="100000"/>
              </a:lnSpc>
            </a:pPr>
            <a:r>
              <a:rPr lang="en-US" dirty="0"/>
              <a:t>Disposable items</a:t>
            </a:r>
          </a:p>
          <a:p>
            <a:pPr eaLnBrk="1" hangingPunct="1">
              <a:lnSpc>
                <a:spcPct val="100000"/>
              </a:lnSpc>
            </a:pPr>
            <a:r>
              <a:rPr lang="en-US" dirty="0"/>
              <a:t>Facilities</a:t>
            </a:r>
          </a:p>
          <a:p>
            <a:pPr eaLnBrk="1" hangingPunct="1">
              <a:lnSpc>
                <a:spcPct val="100000"/>
              </a:lnSpc>
            </a:pPr>
            <a:r>
              <a:rPr lang="en-US" dirty="0"/>
              <a:t>Facility Labeling for Walk-Ins</a:t>
            </a:r>
          </a:p>
        </p:txBody>
      </p:sp>
      <p:pic>
        <p:nvPicPr>
          <p:cNvPr id="31748" name="Picture 4"/>
          <p:cNvPicPr>
            <a:picLocks noChangeAspect="1" noChangeArrowheads="1"/>
          </p:cNvPicPr>
          <p:nvPr/>
        </p:nvPicPr>
        <p:blipFill>
          <a:blip r:embed="rId2" cstate="print"/>
          <a:srcRect/>
          <a:stretch>
            <a:fillRect/>
          </a:stretch>
        </p:blipFill>
        <p:spPr bwMode="auto">
          <a:xfrm>
            <a:off x="5029200" y="1600200"/>
            <a:ext cx="3838575" cy="383857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a:t>203 – Equipment &amp; Facilities</a:t>
            </a:r>
          </a:p>
        </p:txBody>
      </p:sp>
      <p:sp>
        <p:nvSpPr>
          <p:cNvPr id="31747" name="Rectangle 3"/>
          <p:cNvSpPr>
            <a:spLocks noGrp="1" noChangeArrowheads="1"/>
          </p:cNvSpPr>
          <p:nvPr>
            <p:ph type="body" idx="1"/>
          </p:nvPr>
        </p:nvSpPr>
        <p:spPr/>
        <p:txBody>
          <a:bodyPr/>
          <a:lstStyle/>
          <a:p>
            <a:pPr eaLnBrk="1" hangingPunct="1">
              <a:lnSpc>
                <a:spcPct val="100000"/>
              </a:lnSpc>
            </a:pPr>
            <a:r>
              <a:rPr lang="en-US" dirty="0"/>
              <a:t>Locking of ambulances, ALS supplies and medications</a:t>
            </a:r>
          </a:p>
          <a:p>
            <a:pPr lvl="1" eaLnBrk="1" hangingPunct="1">
              <a:lnSpc>
                <a:spcPct val="100000"/>
              </a:lnSpc>
            </a:pPr>
            <a:r>
              <a:rPr lang="en-US" dirty="0"/>
              <a:t>At all times while unattended (yes, this includes ON CALLS)</a:t>
            </a:r>
          </a:p>
          <a:p>
            <a:pPr lvl="1" eaLnBrk="1" hangingPunct="1">
              <a:lnSpc>
                <a:spcPct val="100000"/>
              </a:lnSpc>
            </a:pPr>
            <a:r>
              <a:rPr lang="en-US" dirty="0"/>
              <a:t>Use of tamper-evident systems</a:t>
            </a:r>
          </a:p>
          <a:p>
            <a:pPr eaLnBrk="1" hangingPunct="1">
              <a:lnSpc>
                <a:spcPct val="100000"/>
              </a:lnSpc>
            </a:pPr>
            <a:endParaRPr lang="en-US" dirty="0"/>
          </a:p>
          <a:p>
            <a:pPr eaLnBrk="1" hangingPunct="1">
              <a:lnSpc>
                <a:spcPct val="100000"/>
              </a:lnSpc>
            </a:pPr>
            <a:r>
              <a:rPr lang="en-US" dirty="0"/>
              <a:t>Medication temperature extremes</a:t>
            </a:r>
          </a:p>
          <a:p>
            <a:pPr lvl="1" eaLnBrk="1" hangingPunct="1">
              <a:lnSpc>
                <a:spcPct val="100000"/>
              </a:lnSpc>
            </a:pPr>
            <a:r>
              <a:rPr lang="en-US" dirty="0"/>
              <a:t>Know your limits</a:t>
            </a:r>
          </a:p>
          <a:p>
            <a:pPr lvl="1" eaLnBrk="1" hangingPunct="1">
              <a:lnSpc>
                <a:spcPct val="100000"/>
              </a:lnSpc>
            </a:pPr>
            <a:r>
              <a:rPr lang="en-US" dirty="0"/>
              <a:t>Have a mechanism and process</a:t>
            </a:r>
          </a:p>
          <a:p>
            <a:pPr lvl="1" eaLnBrk="1" hangingPunct="1">
              <a:lnSpc>
                <a:spcPct val="100000"/>
              </a:lnSpc>
            </a:pPr>
            <a:r>
              <a:rPr lang="en-US" dirty="0"/>
              <a:t>What happens “if” something is exposed?</a:t>
            </a:r>
          </a:p>
        </p:txBody>
      </p:sp>
    </p:spTree>
    <p:extLst>
      <p:ext uri="{BB962C8B-B14F-4D97-AF65-F5344CB8AC3E}">
        <p14:creationId xmlns:p14="http://schemas.microsoft.com/office/powerpoint/2010/main" val="19052974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t>204 – Communications Center</a:t>
            </a:r>
          </a:p>
        </p:txBody>
      </p:sp>
      <p:sp>
        <p:nvSpPr>
          <p:cNvPr id="32771" name="Rectangle 3"/>
          <p:cNvSpPr>
            <a:spLocks noGrp="1" noChangeArrowheads="1"/>
          </p:cNvSpPr>
          <p:nvPr>
            <p:ph type="body" sz="half" idx="1"/>
          </p:nvPr>
        </p:nvSpPr>
        <p:spPr/>
        <p:txBody>
          <a:bodyPr/>
          <a:lstStyle/>
          <a:p>
            <a:pPr eaLnBrk="1" hangingPunct="1"/>
            <a:r>
              <a:rPr lang="en-US" sz="2000" dirty="0"/>
              <a:t>Policies and Procedures</a:t>
            </a:r>
          </a:p>
          <a:p>
            <a:pPr eaLnBrk="1" hangingPunct="1"/>
            <a:r>
              <a:rPr lang="en-US" sz="2000" dirty="0"/>
              <a:t>Contingency Plans</a:t>
            </a:r>
          </a:p>
          <a:p>
            <a:pPr eaLnBrk="1" hangingPunct="1"/>
            <a:r>
              <a:rPr lang="en-US" sz="2000" dirty="0"/>
              <a:t>Preventive Maintenance</a:t>
            </a:r>
          </a:p>
          <a:p>
            <a:pPr eaLnBrk="1" hangingPunct="1"/>
            <a:r>
              <a:rPr lang="en-US" sz="2000" dirty="0"/>
              <a:t>Training</a:t>
            </a:r>
          </a:p>
          <a:p>
            <a:pPr eaLnBrk="1" hangingPunct="1"/>
            <a:r>
              <a:rPr lang="en-US" sz="2000" dirty="0"/>
              <a:t>Licensure</a:t>
            </a:r>
          </a:p>
          <a:p>
            <a:pPr eaLnBrk="1" hangingPunct="1"/>
            <a:r>
              <a:rPr lang="en-US" sz="2000" dirty="0"/>
              <a:t>Communications</a:t>
            </a:r>
          </a:p>
          <a:p>
            <a:pPr eaLnBrk="1" hangingPunct="1"/>
            <a:r>
              <a:rPr lang="en-US" sz="2000" dirty="0"/>
              <a:t>Communications Performance Improvement Program</a:t>
            </a:r>
          </a:p>
          <a:p>
            <a:pPr eaLnBrk="1" hangingPunct="1"/>
            <a:r>
              <a:rPr lang="en-US" sz="2000" dirty="0"/>
              <a:t>Medical Director Involvement</a:t>
            </a:r>
          </a:p>
          <a:p>
            <a:pPr eaLnBrk="1" hangingPunct="1"/>
            <a:r>
              <a:rPr lang="en-US" sz="2000" dirty="0"/>
              <a:t>Portable Communication Capabilities</a:t>
            </a:r>
          </a:p>
        </p:txBody>
      </p:sp>
      <p:sp>
        <p:nvSpPr>
          <p:cNvPr id="32772" name="Rectangle 4"/>
          <p:cNvSpPr>
            <a:spLocks noGrp="1" noChangeArrowheads="1"/>
          </p:cNvSpPr>
          <p:nvPr>
            <p:ph type="body" sz="half" idx="2"/>
          </p:nvPr>
        </p:nvSpPr>
        <p:spPr/>
        <p:txBody>
          <a:bodyPr/>
          <a:lstStyle/>
          <a:p>
            <a:pPr eaLnBrk="1" hangingPunct="1"/>
            <a:r>
              <a:rPr lang="en-US" sz="2000" dirty="0"/>
              <a:t>Equipment Replacement Schedule</a:t>
            </a:r>
          </a:p>
          <a:p>
            <a:pPr eaLnBrk="1" hangingPunct="1"/>
            <a:r>
              <a:rPr lang="en-US" sz="2000" dirty="0"/>
              <a:t>Communications Training </a:t>
            </a:r>
          </a:p>
          <a:p>
            <a:pPr eaLnBrk="1" hangingPunct="1"/>
            <a:r>
              <a:rPr lang="en-US" sz="2000" dirty="0"/>
              <a:t>Inter-Agency Dialogue</a:t>
            </a:r>
          </a:p>
          <a:p>
            <a:pPr eaLnBrk="1" hangingPunct="1"/>
            <a:endParaRPr lang="en-US" sz="2000" dirty="0"/>
          </a:p>
          <a:p>
            <a:pPr eaLnBrk="1" hangingPunct="1"/>
            <a:endParaRPr lang="en-US" sz="1800" dirty="0"/>
          </a:p>
        </p:txBody>
      </p:sp>
      <p:pic>
        <p:nvPicPr>
          <p:cNvPr id="32773" name="Picture 5" descr="riverside comm center"/>
          <p:cNvPicPr>
            <a:picLocks noChangeAspect="1" noChangeArrowheads="1"/>
          </p:cNvPicPr>
          <p:nvPr/>
        </p:nvPicPr>
        <p:blipFill>
          <a:blip r:embed="rId2" cstate="print"/>
          <a:srcRect/>
          <a:stretch>
            <a:fillRect/>
          </a:stretch>
        </p:blipFill>
        <p:spPr bwMode="auto">
          <a:xfrm>
            <a:off x="5029200" y="4114800"/>
            <a:ext cx="3124200" cy="207962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What if We Outsource?</a:t>
            </a:r>
          </a:p>
        </p:txBody>
      </p:sp>
      <p:sp>
        <p:nvSpPr>
          <p:cNvPr id="7" name="Content Placeholder 6"/>
          <p:cNvSpPr>
            <a:spLocks noGrp="1"/>
          </p:cNvSpPr>
          <p:nvPr>
            <p:ph idx="1"/>
          </p:nvPr>
        </p:nvSpPr>
        <p:spPr/>
        <p:txBody>
          <a:bodyPr/>
          <a:lstStyle/>
          <a:p>
            <a:r>
              <a:rPr lang="en-US" dirty="0"/>
              <a:t>If you </a:t>
            </a:r>
            <a:r>
              <a:rPr lang="en-US" i="1" dirty="0"/>
              <a:t>choose</a:t>
            </a:r>
            <a:r>
              <a:rPr lang="en-US" dirty="0"/>
              <a:t> to outsource some part of your business:</a:t>
            </a:r>
          </a:p>
          <a:p>
            <a:pPr lvl="1"/>
            <a:r>
              <a:rPr lang="en-US" dirty="0"/>
              <a:t>Must fully meet all requirements of CAAS standards</a:t>
            </a:r>
          </a:p>
          <a:p>
            <a:pPr lvl="1"/>
            <a:r>
              <a:rPr lang="en-US" dirty="0"/>
              <a:t>Must provide you with ongoing evidence of compliance</a:t>
            </a:r>
          </a:p>
          <a:p>
            <a:pPr marL="0" indent="0">
              <a:buNone/>
            </a:pPr>
            <a:endParaRPr lang="en-US" dirty="0"/>
          </a:p>
          <a:p>
            <a:r>
              <a:rPr lang="en-US" dirty="0"/>
              <a:t>If you are </a:t>
            </a:r>
            <a:r>
              <a:rPr lang="en-US" i="1" dirty="0"/>
              <a:t>mandated</a:t>
            </a:r>
            <a:r>
              <a:rPr lang="en-US" dirty="0"/>
              <a:t> to outsource some part of your business:</a:t>
            </a:r>
          </a:p>
          <a:p>
            <a:pPr lvl="1"/>
            <a:r>
              <a:rPr lang="en-US" dirty="0"/>
              <a:t>Clear and detailed documentation required</a:t>
            </a:r>
          </a:p>
          <a:p>
            <a:pPr lvl="1"/>
            <a:r>
              <a:rPr lang="en-US" dirty="0"/>
              <a:t>Continuous, ongoing efforts to request compliance must be documented and presented to CAAS</a:t>
            </a:r>
          </a:p>
          <a:p>
            <a:pPr lvl="1"/>
            <a:r>
              <a:rPr lang="en-US" dirty="0"/>
              <a:t>Panel to deliberate based upon documentation</a:t>
            </a:r>
          </a:p>
          <a:p>
            <a:pPr marL="457200" lvl="1" indent="0">
              <a:buNone/>
            </a:pPr>
            <a:endParaRPr lang="en-US" dirty="0"/>
          </a:p>
          <a:p>
            <a:endParaRPr lang="en-US" dirty="0"/>
          </a:p>
        </p:txBody>
      </p:sp>
    </p:spTree>
    <p:extLst>
      <p:ext uri="{BB962C8B-B14F-4D97-AF65-F5344CB8AC3E}">
        <p14:creationId xmlns:p14="http://schemas.microsoft.com/office/powerpoint/2010/main" val="18338079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t>Thinking Outside the Box</a:t>
            </a:r>
          </a:p>
        </p:txBody>
      </p:sp>
      <p:sp>
        <p:nvSpPr>
          <p:cNvPr id="34819" name="Content Placeholder 2"/>
          <p:cNvSpPr>
            <a:spLocks noGrp="1"/>
          </p:cNvSpPr>
          <p:nvPr>
            <p:ph sz="half" idx="1"/>
          </p:nvPr>
        </p:nvSpPr>
        <p:spPr/>
        <p:txBody>
          <a:bodyPr/>
          <a:lstStyle/>
          <a:p>
            <a:r>
              <a:rPr lang="en-US" sz="1600" dirty="0"/>
              <a:t>Draw this simple box of dots on a piece of paper</a:t>
            </a:r>
          </a:p>
          <a:p>
            <a:r>
              <a:rPr lang="en-US" sz="1600" dirty="0"/>
              <a:t>The idea is to connect all the dots using no more than 4 straight lines</a:t>
            </a:r>
          </a:p>
          <a:p>
            <a:r>
              <a:rPr lang="en-US" sz="1600" dirty="0"/>
              <a:t>Position your pencil on one of the dots and do not allow the pencil to come off the paper, that is, do not pick up the pencil and start from another place in the box. It must be a continuous flow of writing once you start. Think outside the Box!</a:t>
            </a:r>
          </a:p>
          <a:p>
            <a:endParaRPr lang="en-US" sz="1600" dirty="0"/>
          </a:p>
        </p:txBody>
      </p:sp>
      <p:pic>
        <p:nvPicPr>
          <p:cNvPr id="34820" name="Content Placeholder 7" descr="boxquestion.gif"/>
          <p:cNvPicPr>
            <a:picLocks noGrp="1" noChangeAspect="1"/>
          </p:cNvPicPr>
          <p:nvPr>
            <p:ph sz="half" idx="2"/>
          </p:nvPr>
        </p:nvPicPr>
        <p:blipFill>
          <a:blip r:embed="rId2" cstate="print"/>
          <a:srcRect/>
          <a:stretch>
            <a:fillRect/>
          </a:stretch>
        </p:blipFill>
        <p:spPr>
          <a:xfrm>
            <a:off x="4724400" y="1600200"/>
            <a:ext cx="3859213" cy="384016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t>The CAAS Application</a:t>
            </a:r>
          </a:p>
        </p:txBody>
      </p:sp>
      <p:sp>
        <p:nvSpPr>
          <p:cNvPr id="6147" name="Rectangle 3"/>
          <p:cNvSpPr>
            <a:spLocks noGrp="1" noChangeArrowheads="1"/>
          </p:cNvSpPr>
          <p:nvPr>
            <p:ph type="body" idx="1"/>
          </p:nvPr>
        </p:nvSpPr>
        <p:spPr>
          <a:xfrm>
            <a:off x="457200" y="1905000"/>
            <a:ext cx="8229600" cy="4114800"/>
          </a:xfrm>
        </p:spPr>
        <p:txBody>
          <a:bodyPr/>
          <a:lstStyle/>
          <a:p>
            <a:pPr eaLnBrk="1" hangingPunct="1"/>
            <a:r>
              <a:rPr lang="en-US" sz="2400" dirty="0"/>
              <a:t>Directly tied to standards</a:t>
            </a:r>
          </a:p>
          <a:p>
            <a:pPr eaLnBrk="1" hangingPunct="1"/>
            <a:r>
              <a:rPr lang="en-US" sz="2400" dirty="0"/>
              <a:t>Provides clear instructions</a:t>
            </a:r>
          </a:p>
          <a:p>
            <a:pPr eaLnBrk="1" hangingPunct="1"/>
            <a:r>
              <a:rPr lang="en-US" sz="2400" dirty="0"/>
              <a:t>Template for self-assessment /document review</a:t>
            </a:r>
          </a:p>
          <a:p>
            <a:pPr eaLnBrk="1" hangingPunct="1"/>
            <a:r>
              <a:rPr lang="en-US" sz="2400" dirty="0"/>
              <a:t>Documentation checklist to guide you</a:t>
            </a:r>
          </a:p>
          <a:p>
            <a:pPr eaLnBrk="1" hangingPunct="1">
              <a:buFontTx/>
              <a:buNone/>
            </a:pPr>
            <a:endParaRPr lang="en-US"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t>Thinking Outside the Box </a:t>
            </a:r>
          </a:p>
        </p:txBody>
      </p:sp>
      <p:pic>
        <p:nvPicPr>
          <p:cNvPr id="35843" name="Content Placeholder 3" descr="boxanswer.gif"/>
          <p:cNvPicPr>
            <a:picLocks noGrp="1" noChangeAspect="1"/>
          </p:cNvPicPr>
          <p:nvPr>
            <p:ph idx="1"/>
          </p:nvPr>
        </p:nvPicPr>
        <p:blipFill>
          <a:blip r:embed="rId2" cstate="print"/>
          <a:srcRect/>
          <a:stretch>
            <a:fillRect/>
          </a:stretch>
        </p:blipFill>
        <p:spPr>
          <a:xfrm>
            <a:off x="2590800" y="1828800"/>
            <a:ext cx="4122738" cy="4106863"/>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8"/>
          <p:cNvSpPr>
            <a:spLocks noGrp="1"/>
          </p:cNvSpPr>
          <p:nvPr>
            <p:ph type="title"/>
          </p:nvPr>
        </p:nvSpPr>
        <p:spPr/>
        <p:txBody>
          <a:bodyPr/>
          <a:lstStyle/>
          <a:p>
            <a:r>
              <a:rPr lang="en-US"/>
              <a:t>Thinking Outside the Box </a:t>
            </a:r>
          </a:p>
        </p:txBody>
      </p:sp>
      <p:pic>
        <p:nvPicPr>
          <p:cNvPr id="36867" name="Content Placeholder 11" descr="boxanswer2.png"/>
          <p:cNvPicPr>
            <a:picLocks noGrp="1" noChangeAspect="1"/>
          </p:cNvPicPr>
          <p:nvPr>
            <p:ph sz="half" idx="1"/>
          </p:nvPr>
        </p:nvPicPr>
        <p:blipFill>
          <a:blip r:embed="rId2" cstate="print"/>
          <a:srcRect/>
          <a:stretch>
            <a:fillRect/>
          </a:stretch>
        </p:blipFill>
        <p:spPr>
          <a:xfrm>
            <a:off x="220663" y="2819400"/>
            <a:ext cx="4351337" cy="2116138"/>
          </a:xfrm>
        </p:spPr>
      </p:pic>
      <p:pic>
        <p:nvPicPr>
          <p:cNvPr id="36868" name="Content Placeholder 12" descr="boxanswer3.png"/>
          <p:cNvPicPr>
            <a:picLocks noGrp="1" noChangeAspect="1"/>
          </p:cNvPicPr>
          <p:nvPr>
            <p:ph sz="half" idx="2"/>
          </p:nvPr>
        </p:nvPicPr>
        <p:blipFill>
          <a:blip r:embed="rId3" cstate="print"/>
          <a:srcRect/>
          <a:stretch>
            <a:fillRect/>
          </a:stretch>
        </p:blipFill>
        <p:spPr>
          <a:xfrm>
            <a:off x="4724400" y="3141663"/>
            <a:ext cx="4038600" cy="1793875"/>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t>Do You Need Help?</a:t>
            </a:r>
          </a:p>
        </p:txBody>
      </p:sp>
      <p:sp>
        <p:nvSpPr>
          <p:cNvPr id="35843" name="Rectangle 6"/>
          <p:cNvSpPr>
            <a:spLocks noGrp="1" noChangeArrowheads="1"/>
          </p:cNvSpPr>
          <p:nvPr>
            <p:ph type="body" idx="1"/>
          </p:nvPr>
        </p:nvSpPr>
        <p:spPr/>
        <p:txBody>
          <a:bodyPr/>
          <a:lstStyle/>
          <a:p>
            <a:pPr eaLnBrk="1" hangingPunct="1"/>
            <a:r>
              <a:rPr lang="en-US" sz="2400" dirty="0"/>
              <a:t>Consultants</a:t>
            </a:r>
          </a:p>
          <a:p>
            <a:pPr eaLnBrk="1" hangingPunct="1"/>
            <a:r>
              <a:rPr lang="en-US" sz="2400" dirty="0"/>
              <a:t>Accredited Peers</a:t>
            </a:r>
          </a:p>
          <a:p>
            <a:pPr eaLnBrk="1" hangingPunct="1"/>
            <a:r>
              <a:rPr lang="en-US" sz="2400" dirty="0"/>
              <a:t>CAAS Staff</a:t>
            </a:r>
          </a:p>
          <a:p>
            <a:pPr eaLnBrk="1" hangingPunct="1"/>
            <a:r>
              <a:rPr lang="en-US" sz="2400" dirty="0"/>
              <a:t>CAAS Helpline</a:t>
            </a:r>
          </a:p>
          <a:p>
            <a:pPr eaLnBrk="1" hangingPunct="1"/>
            <a:r>
              <a:rPr lang="en-US" sz="2400" dirty="0"/>
              <a:t>Ask CAAS</a:t>
            </a:r>
          </a:p>
          <a:p>
            <a:pPr eaLnBrk="1" hangingPunct="1"/>
            <a:r>
              <a:rPr lang="en-US" sz="2400" dirty="0"/>
              <a:t>On Demand </a:t>
            </a:r>
          </a:p>
          <a:p>
            <a:pPr eaLnBrk="1" hangingPunct="1"/>
            <a:r>
              <a:rPr lang="en-US" sz="2400" dirty="0"/>
              <a:t>Website</a:t>
            </a:r>
          </a:p>
          <a:p>
            <a:pPr eaLnBrk="1" hangingPunct="1"/>
            <a:r>
              <a:rPr lang="en-US" sz="2400" dirty="0"/>
              <a:t>Social Media</a:t>
            </a:r>
          </a:p>
          <a:p>
            <a:pPr eaLnBrk="1" hangingPunct="1">
              <a:buFontTx/>
              <a:buNone/>
            </a:pPr>
            <a:endParaRPr lang="en-US" dirty="0"/>
          </a:p>
        </p:txBody>
      </p:sp>
      <p:pic>
        <p:nvPicPr>
          <p:cNvPr id="35844" name="Picture 3" descr="caaswebinar150.jpg"/>
          <p:cNvPicPr>
            <a:picLocks noChangeAspect="1"/>
          </p:cNvPicPr>
          <p:nvPr/>
        </p:nvPicPr>
        <p:blipFill>
          <a:blip r:embed="rId2" cstate="print"/>
          <a:srcRect/>
          <a:stretch>
            <a:fillRect/>
          </a:stretch>
        </p:blipFill>
        <p:spPr bwMode="auto">
          <a:xfrm>
            <a:off x="6781800" y="1752600"/>
            <a:ext cx="1581150" cy="2382838"/>
          </a:xfrm>
          <a:prstGeom prst="rect">
            <a:avLst/>
          </a:prstGeom>
          <a:noFill/>
          <a:ln w="9525">
            <a:noFill/>
            <a:miter lim="800000"/>
            <a:headEnd/>
            <a:tailEnd/>
          </a:ln>
        </p:spPr>
      </p:pic>
      <p:pic>
        <p:nvPicPr>
          <p:cNvPr id="35845" name="Picture 4" descr="keyboard.JPG"/>
          <p:cNvPicPr>
            <a:picLocks noChangeAspect="1"/>
          </p:cNvPicPr>
          <p:nvPr/>
        </p:nvPicPr>
        <p:blipFill>
          <a:blip r:embed="rId3" cstate="print"/>
          <a:srcRect/>
          <a:stretch>
            <a:fillRect/>
          </a:stretch>
        </p:blipFill>
        <p:spPr bwMode="auto">
          <a:xfrm>
            <a:off x="4953000" y="2590800"/>
            <a:ext cx="1828800" cy="1828800"/>
          </a:xfrm>
          <a:prstGeom prst="rect">
            <a:avLst/>
          </a:prstGeom>
          <a:noFill/>
          <a:ln w="9525">
            <a:noFill/>
            <a:miter lim="800000"/>
            <a:headEnd/>
            <a:tailEnd/>
          </a:ln>
        </p:spPr>
      </p:pic>
      <p:pic>
        <p:nvPicPr>
          <p:cNvPr id="35846" name="Picture 5" descr="onlineeducation.jpg"/>
          <p:cNvPicPr>
            <a:picLocks noChangeAspect="1"/>
          </p:cNvPicPr>
          <p:nvPr/>
        </p:nvPicPr>
        <p:blipFill>
          <a:blip r:embed="rId4" cstate="print"/>
          <a:srcRect/>
          <a:stretch>
            <a:fillRect/>
          </a:stretch>
        </p:blipFill>
        <p:spPr bwMode="auto">
          <a:xfrm>
            <a:off x="5334000" y="4114800"/>
            <a:ext cx="3009900" cy="1905000"/>
          </a:xfrm>
          <a:prstGeom prst="rect">
            <a:avLst/>
          </a:prstGeom>
          <a:noFill/>
          <a:ln w="9525">
            <a:noFill/>
            <a:miter lim="800000"/>
            <a:headEnd/>
            <a:tailEnd/>
          </a:ln>
        </p:spPr>
      </p:pic>
      <p:pic>
        <p:nvPicPr>
          <p:cNvPr id="35847" name="Picture 6" descr="phone.jpg"/>
          <p:cNvPicPr>
            <a:picLocks noChangeAspect="1"/>
          </p:cNvPicPr>
          <p:nvPr/>
        </p:nvPicPr>
        <p:blipFill>
          <a:blip r:embed="rId5" cstate="print"/>
          <a:srcRect/>
          <a:stretch>
            <a:fillRect/>
          </a:stretch>
        </p:blipFill>
        <p:spPr bwMode="auto">
          <a:xfrm>
            <a:off x="3429000" y="2895600"/>
            <a:ext cx="1912938" cy="3124200"/>
          </a:xfrm>
          <a:prstGeom prst="rect">
            <a:avLst/>
          </a:prstGeom>
          <a:noFill/>
          <a:ln w="9525">
            <a:noFill/>
            <a:miter lim="800000"/>
            <a:headEnd/>
            <a:tailEnd/>
          </a:ln>
        </p:spPr>
      </p:pic>
      <p:pic>
        <p:nvPicPr>
          <p:cNvPr id="35848" name="Picture 8" descr="henderson fire dept.jpg"/>
          <p:cNvPicPr>
            <a:picLocks noChangeAspect="1"/>
          </p:cNvPicPr>
          <p:nvPr/>
        </p:nvPicPr>
        <p:blipFill>
          <a:blip r:embed="rId6" cstate="print"/>
          <a:srcRect/>
          <a:stretch>
            <a:fillRect/>
          </a:stretch>
        </p:blipFill>
        <p:spPr bwMode="auto">
          <a:xfrm>
            <a:off x="3429000" y="1752600"/>
            <a:ext cx="3373438" cy="1168400"/>
          </a:xfrm>
          <a:prstGeom prst="rect">
            <a:avLst/>
          </a:prstGeom>
          <a:noFill/>
          <a:ln w="9525">
            <a:noFill/>
            <a:miter lim="800000"/>
            <a:headEnd/>
            <a:tailEnd/>
          </a:ln>
        </p:spPr>
      </p:pic>
    </p:spTree>
    <p:extLst>
      <p:ext uri="{BB962C8B-B14F-4D97-AF65-F5344CB8AC3E}">
        <p14:creationId xmlns:p14="http://schemas.microsoft.com/office/powerpoint/2010/main" val="408285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5251" y="1981200"/>
            <a:ext cx="5485898" cy="4114800"/>
          </a:xfrm>
        </p:spPr>
      </p:pic>
    </p:spTree>
    <p:extLst>
      <p:ext uri="{BB962C8B-B14F-4D97-AF65-F5344CB8AC3E}">
        <p14:creationId xmlns:p14="http://schemas.microsoft.com/office/powerpoint/2010/main" val="3340533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t>101 – Organization</a:t>
            </a:r>
            <a:br>
              <a:rPr lang="en-US" dirty="0"/>
            </a:br>
            <a:endParaRPr lang="en-US" dirty="0"/>
          </a:p>
        </p:txBody>
      </p:sp>
      <p:sp>
        <p:nvSpPr>
          <p:cNvPr id="8195" name="Rectangle 3"/>
          <p:cNvSpPr>
            <a:spLocks noGrp="1" noChangeArrowheads="1"/>
          </p:cNvSpPr>
          <p:nvPr>
            <p:ph type="body" idx="1"/>
          </p:nvPr>
        </p:nvSpPr>
        <p:spPr>
          <a:xfrm>
            <a:off x="533400" y="1828800"/>
            <a:ext cx="8229600" cy="4114800"/>
          </a:xfrm>
        </p:spPr>
        <p:txBody>
          <a:bodyPr/>
          <a:lstStyle/>
          <a:p>
            <a:pPr eaLnBrk="1" hangingPunct="1"/>
            <a:r>
              <a:rPr lang="en-US" sz="2400" dirty="0"/>
              <a:t>Disclosure of ownership</a:t>
            </a:r>
          </a:p>
          <a:p>
            <a:pPr eaLnBrk="1" hangingPunct="1"/>
            <a:r>
              <a:rPr lang="en-US" sz="2400" dirty="0"/>
              <a:t>Type of structure with documentation</a:t>
            </a:r>
          </a:p>
          <a:p>
            <a:pPr eaLnBrk="1" hangingPunct="1"/>
            <a:r>
              <a:rPr lang="en-US" sz="2400" dirty="0"/>
              <a:t>Organizational chart</a:t>
            </a:r>
          </a:p>
          <a:p>
            <a:pPr eaLnBrk="1" hangingPunct="1"/>
            <a:r>
              <a:rPr lang="en-US" sz="2400" dirty="0"/>
              <a:t>Job descriptions</a:t>
            </a:r>
          </a:p>
          <a:p>
            <a:pPr eaLnBrk="1" hangingPunct="1"/>
            <a:r>
              <a:rPr lang="en-US" sz="2400" dirty="0"/>
              <a:t>Relationships to Medical Control and regulatory agencies</a:t>
            </a:r>
          </a:p>
          <a:p>
            <a:pPr eaLnBrk="1" hangingPunct="1"/>
            <a:endParaRPr lang="en-US" sz="2400" dirty="0"/>
          </a:p>
          <a:p>
            <a:pPr eaLnBrk="1" hangingPunct="1"/>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t>102 – Inter-Agency Relations</a:t>
            </a:r>
          </a:p>
        </p:txBody>
      </p:sp>
      <p:sp>
        <p:nvSpPr>
          <p:cNvPr id="9219" name="Rectangle 3"/>
          <p:cNvSpPr>
            <a:spLocks noGrp="1" noChangeArrowheads="1"/>
          </p:cNvSpPr>
          <p:nvPr>
            <p:ph type="body" sz="half" idx="2"/>
          </p:nvPr>
        </p:nvSpPr>
        <p:spPr>
          <a:xfrm>
            <a:off x="4724400" y="2057400"/>
            <a:ext cx="4038600" cy="4114800"/>
          </a:xfrm>
        </p:spPr>
        <p:txBody>
          <a:bodyPr/>
          <a:lstStyle/>
          <a:p>
            <a:pPr eaLnBrk="1" hangingPunct="1"/>
            <a:r>
              <a:rPr lang="en-US" sz="2400" dirty="0"/>
              <a:t>Mutual Aid</a:t>
            </a:r>
          </a:p>
          <a:p>
            <a:pPr eaLnBrk="1" hangingPunct="1"/>
            <a:r>
              <a:rPr lang="en-US" sz="2400" dirty="0"/>
              <a:t>Disaster Coordination</a:t>
            </a:r>
          </a:p>
          <a:p>
            <a:pPr eaLnBrk="1" hangingPunct="1"/>
            <a:r>
              <a:rPr lang="en-US" sz="2400" dirty="0"/>
              <a:t>Conflict Resolution</a:t>
            </a:r>
          </a:p>
          <a:p>
            <a:pPr eaLnBrk="1" hangingPunct="1"/>
            <a:r>
              <a:rPr lang="en-US" sz="2400" dirty="0"/>
              <a:t>Inter-Agency Dialogue</a:t>
            </a:r>
          </a:p>
          <a:p>
            <a:pPr eaLnBrk="1" hangingPunct="1"/>
            <a:endParaRPr lang="en-US" sz="2400" dirty="0"/>
          </a:p>
          <a:p>
            <a:pPr lvl="1" eaLnBrk="1" hangingPunct="1">
              <a:buFontTx/>
              <a:buNone/>
            </a:pPr>
            <a:endParaRPr lang="en-US" dirty="0"/>
          </a:p>
        </p:txBody>
      </p:sp>
      <p:pic>
        <p:nvPicPr>
          <p:cNvPr id="9220" name="Picture 12" descr="san deigo scene"/>
          <p:cNvPicPr>
            <a:picLocks noGrp="1" noChangeAspect="1" noChangeArrowheads="1"/>
          </p:cNvPicPr>
          <p:nvPr>
            <p:ph sz="half" idx="1"/>
          </p:nvPr>
        </p:nvPicPr>
        <p:blipFill>
          <a:blip r:embed="rId2" cstate="print"/>
          <a:srcRect/>
          <a:stretch>
            <a:fillRect/>
          </a:stretch>
        </p:blipFill>
        <p:spPr>
          <a:xfrm>
            <a:off x="457200" y="1981200"/>
            <a:ext cx="4191000" cy="3609975"/>
          </a:xfr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t>102 – Inter-Agency Relations</a:t>
            </a:r>
          </a:p>
        </p:txBody>
      </p:sp>
      <p:sp>
        <p:nvSpPr>
          <p:cNvPr id="10243" name="Rectangle 6"/>
          <p:cNvSpPr>
            <a:spLocks noGrp="1" noChangeArrowheads="1"/>
          </p:cNvSpPr>
          <p:nvPr>
            <p:ph type="body" idx="4294967295"/>
          </p:nvPr>
        </p:nvSpPr>
        <p:spPr/>
        <p:txBody>
          <a:bodyPr/>
          <a:lstStyle/>
          <a:p>
            <a:pPr eaLnBrk="1" hangingPunct="1"/>
            <a:r>
              <a:rPr lang="en-US" sz="2400" dirty="0"/>
              <a:t>Document the process and maintain relationships</a:t>
            </a:r>
          </a:p>
          <a:p>
            <a:pPr eaLnBrk="1" hangingPunct="1"/>
            <a:r>
              <a:rPr lang="en-US" sz="2400" dirty="0"/>
              <a:t>Mutual aid agreements must address:</a:t>
            </a:r>
          </a:p>
          <a:p>
            <a:pPr lvl="1" eaLnBrk="1" hangingPunct="1">
              <a:buFont typeface="Wingdings" pitchFamily="2" charset="2"/>
              <a:buChar char="§"/>
            </a:pPr>
            <a:r>
              <a:rPr lang="en-US" dirty="0"/>
              <a:t>Issues of liability</a:t>
            </a:r>
          </a:p>
          <a:p>
            <a:pPr lvl="1" eaLnBrk="1" hangingPunct="1">
              <a:buFont typeface="Wingdings" pitchFamily="2" charset="2"/>
              <a:buChar char="§"/>
            </a:pPr>
            <a:r>
              <a:rPr lang="en-US" dirty="0"/>
              <a:t>Fees charged for services</a:t>
            </a:r>
          </a:p>
          <a:p>
            <a:pPr lvl="1" eaLnBrk="1" hangingPunct="1">
              <a:buFont typeface="Wingdings" pitchFamily="2" charset="2"/>
              <a:buChar char="§"/>
            </a:pPr>
            <a:r>
              <a:rPr lang="en-US" dirty="0"/>
              <a:t>Communications capabilities</a:t>
            </a:r>
          </a:p>
          <a:p>
            <a:pPr lvl="1" eaLnBrk="1" hangingPunct="1">
              <a:buFont typeface="Wingdings" pitchFamily="2" charset="2"/>
              <a:buChar char="§"/>
            </a:pPr>
            <a:r>
              <a:rPr lang="en-US" dirty="0"/>
              <a:t>Reciprocity and mutuality of assistance offered</a:t>
            </a:r>
          </a:p>
          <a:p>
            <a:pPr lvl="1" eaLnBrk="1" hangingPunct="1"/>
            <a:endParaRPr lang="en-US" sz="2400" dirty="0"/>
          </a:p>
          <a:p>
            <a:pPr eaLnBrk="1" hangingPunct="1">
              <a:buFontTx/>
              <a:buNone/>
            </a:pPr>
            <a:endParaRPr lang="en-US" dirty="0"/>
          </a:p>
          <a:p>
            <a:pPr lvl="1" eaLnBrk="1" hangingPunct="1"/>
            <a:endParaRPr lang="en-US" sz="2400" dirty="0"/>
          </a:p>
          <a:p>
            <a:pPr eaLnBrk="1" hangingPunct="1">
              <a:buFont typeface="Wingdings" pitchFamily="2" charset="2"/>
              <a:buChar char="§"/>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a:t>102 – Inter-Agency Relations</a:t>
            </a:r>
          </a:p>
        </p:txBody>
      </p:sp>
      <p:sp>
        <p:nvSpPr>
          <p:cNvPr id="11267" name="Rectangle 4"/>
          <p:cNvSpPr>
            <a:spLocks noGrp="1" noChangeArrowheads="1"/>
          </p:cNvSpPr>
          <p:nvPr>
            <p:ph type="body" idx="1"/>
          </p:nvPr>
        </p:nvSpPr>
        <p:spPr/>
        <p:txBody>
          <a:bodyPr/>
          <a:lstStyle/>
          <a:p>
            <a:pPr eaLnBrk="1" hangingPunct="1"/>
            <a:r>
              <a:rPr lang="en-US" sz="2400" dirty="0"/>
              <a:t>Active role in regional disaster response plans</a:t>
            </a:r>
          </a:p>
          <a:p>
            <a:pPr eaLnBrk="1" hangingPunct="1"/>
            <a:r>
              <a:rPr lang="en-US" sz="2400" dirty="0"/>
              <a:t>Evidence of formal plan addressing:</a:t>
            </a:r>
          </a:p>
          <a:p>
            <a:pPr lvl="1" eaLnBrk="1" hangingPunct="1">
              <a:buFont typeface="Wingdings" pitchFamily="2" charset="2"/>
              <a:buChar char="§"/>
            </a:pPr>
            <a:r>
              <a:rPr lang="en-US" dirty="0"/>
              <a:t>Incident command</a:t>
            </a:r>
          </a:p>
          <a:p>
            <a:pPr lvl="1" eaLnBrk="1" hangingPunct="1">
              <a:buFont typeface="Wingdings" pitchFamily="2" charset="2"/>
              <a:buChar char="§"/>
            </a:pPr>
            <a:r>
              <a:rPr lang="en-US" dirty="0"/>
              <a:t>Role of EMS agency</a:t>
            </a:r>
          </a:p>
          <a:p>
            <a:pPr lvl="1" eaLnBrk="1" hangingPunct="1">
              <a:buFont typeface="Wingdings" pitchFamily="2" charset="2"/>
              <a:buChar char="§"/>
            </a:pPr>
            <a:r>
              <a:rPr lang="en-US" dirty="0"/>
              <a:t>Triage and transport</a:t>
            </a:r>
          </a:p>
          <a:p>
            <a:pPr lvl="1" eaLnBrk="1" hangingPunct="1">
              <a:buFont typeface="Wingdings" pitchFamily="2" charset="2"/>
              <a:buChar char="§"/>
            </a:pPr>
            <a:r>
              <a:rPr lang="en-US" dirty="0"/>
              <a:t>Logistics and staging</a:t>
            </a:r>
          </a:p>
          <a:p>
            <a:pPr lvl="1" eaLnBrk="1" hangingPunct="1">
              <a:buFont typeface="Wingdings" pitchFamily="2" charset="2"/>
              <a:buChar char="§"/>
            </a:pPr>
            <a:r>
              <a:rPr lang="en-US" dirty="0"/>
              <a:t>Other external resources  </a:t>
            </a:r>
          </a:p>
          <a:p>
            <a:pPr lvl="1" eaLnBrk="1" hangingPunct="1">
              <a:buFont typeface="Wingdings" pitchFamily="2" charset="2"/>
              <a:buChar char="§"/>
            </a:pPr>
            <a:r>
              <a:rPr lang="en-US" dirty="0"/>
              <a:t>EOC</a:t>
            </a:r>
          </a:p>
          <a:p>
            <a:pPr eaLnBrk="1" hangingPunct="1">
              <a:buFont typeface="Wingdings" pitchFamily="2" charset="2"/>
              <a:buChar char="§"/>
            </a:pPr>
            <a:endParaRPr lang="en-US" sz="2400" dirty="0"/>
          </a:p>
          <a:p>
            <a:pPr eaLnBrk="1" hangingPunct="1">
              <a:buFontTx/>
              <a:buNone/>
            </a:pPr>
            <a:endParaRPr lang="en-US" b="1" dirty="0">
              <a:solidFill>
                <a:srgbClr val="055A8D"/>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102 – Inter-Agency Relations</a:t>
            </a:r>
          </a:p>
        </p:txBody>
      </p:sp>
      <p:sp>
        <p:nvSpPr>
          <p:cNvPr id="3" name="Content Placeholder 2"/>
          <p:cNvSpPr>
            <a:spLocks noGrp="1"/>
          </p:cNvSpPr>
          <p:nvPr>
            <p:ph idx="1"/>
          </p:nvPr>
        </p:nvSpPr>
        <p:spPr/>
        <p:txBody>
          <a:bodyPr/>
          <a:lstStyle/>
          <a:p>
            <a:r>
              <a:rPr lang="en-US" dirty="0"/>
              <a:t>Documentation of participation in disaster simulations</a:t>
            </a:r>
          </a:p>
          <a:p>
            <a:pPr lvl="1"/>
            <a:r>
              <a:rPr lang="en-US" dirty="0"/>
              <a:t>Minimum of one per year </a:t>
            </a:r>
          </a:p>
          <a:p>
            <a:pPr lvl="1"/>
            <a:r>
              <a:rPr lang="en-US" dirty="0"/>
              <a:t>Actual disasters cannot replace simulation events</a:t>
            </a:r>
          </a:p>
          <a:p>
            <a:pPr lvl="1"/>
            <a:endParaRPr lang="en-US" dirty="0"/>
          </a:p>
          <a:p>
            <a:r>
              <a:rPr lang="en-US" dirty="0"/>
              <a:t>Must be properly critiqued and documented </a:t>
            </a:r>
          </a:p>
          <a:p>
            <a:endParaRPr lang="en-US" dirty="0"/>
          </a:p>
          <a:p>
            <a:endParaRPr lang="en-US" dirty="0"/>
          </a:p>
        </p:txBody>
      </p:sp>
    </p:spTree>
    <p:extLst>
      <p:ext uri="{BB962C8B-B14F-4D97-AF65-F5344CB8AC3E}">
        <p14:creationId xmlns:p14="http://schemas.microsoft.com/office/powerpoint/2010/main" val="630885797"/>
      </p:ext>
    </p:extLst>
  </p:cSld>
  <p:clrMapOvr>
    <a:masterClrMapping/>
  </p:clrMapOvr>
</p:sld>
</file>

<file path=ppt/theme/theme1.xml><?xml version="1.0" encoding="utf-8"?>
<a:theme xmlns:a="http://schemas.openxmlformats.org/drawingml/2006/main" name="BlankPresentation">
  <a:themeElements>
    <a:clrScheme name="Blank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Presentation">
      <a:majorFont>
        <a:latin typeface="Arial Black"/>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2" charset="0"/>
            <a:ea typeface="Osaka" pitchFamily="11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2" charset="0"/>
            <a:ea typeface="Osaka" pitchFamily="115" charset="-128"/>
          </a:defRPr>
        </a:defPPr>
      </a:lstStyle>
    </a:lnDef>
  </a:objectDefaults>
  <a:extraClrSchemeLst>
    <a:extraClrScheme>
      <a:clrScheme name="Blank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BlankPresentation</Template>
  <TotalTime>0</TotalTime>
  <Words>1232</Words>
  <Application>Microsoft Office PowerPoint</Application>
  <PresentationFormat>On-screen Show (4:3)</PresentationFormat>
  <Paragraphs>348</Paragraphs>
  <Slides>43</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Arial Black</vt:lpstr>
      <vt:lpstr>Arial Narrow</vt:lpstr>
      <vt:lpstr>Osaka</vt:lpstr>
      <vt:lpstr>Times</vt:lpstr>
      <vt:lpstr>Wingdings</vt:lpstr>
      <vt:lpstr>ヒラギノ角ゴ Pro W3</vt:lpstr>
      <vt:lpstr>BlankPresentation</vt:lpstr>
      <vt:lpstr>Accreditation Webinar Part 2 Meeting the Standards </vt:lpstr>
      <vt:lpstr>Meeting the Standards</vt:lpstr>
      <vt:lpstr>Standards and Characteristics</vt:lpstr>
      <vt:lpstr>The CAAS Application</vt:lpstr>
      <vt:lpstr>101 – Organization </vt:lpstr>
      <vt:lpstr>102 – Inter-Agency Relations</vt:lpstr>
      <vt:lpstr>102 – Inter-Agency Relations</vt:lpstr>
      <vt:lpstr>102 – Inter-Agency Relations</vt:lpstr>
      <vt:lpstr>102 – Inter-Agency Relations</vt:lpstr>
      <vt:lpstr>102 – Inter-Agency Relations</vt:lpstr>
      <vt:lpstr>102 – Inter-Agency Relations</vt:lpstr>
      <vt:lpstr>103 – Management </vt:lpstr>
      <vt:lpstr>103 – Management</vt:lpstr>
      <vt:lpstr>103- Management </vt:lpstr>
      <vt:lpstr>104 – Financial Management</vt:lpstr>
      <vt:lpstr>104 – Financial Management</vt:lpstr>
      <vt:lpstr>104 – Financial Management</vt:lpstr>
      <vt:lpstr>105 – Community Relations and Public Information</vt:lpstr>
      <vt:lpstr>105 – Community Relations and Public Information</vt:lpstr>
      <vt:lpstr>105 – Community Relations and Public Information</vt:lpstr>
      <vt:lpstr>105 – Community Relations and Public Information</vt:lpstr>
      <vt:lpstr>105 – Community Relations and Public Information</vt:lpstr>
      <vt:lpstr>105 – Community Relations and Public Information</vt:lpstr>
      <vt:lpstr>105 – Community Relations and Public Information</vt:lpstr>
      <vt:lpstr>106 – Human Resources</vt:lpstr>
      <vt:lpstr>106 – Human Resources</vt:lpstr>
      <vt:lpstr>106 – Human Resources</vt:lpstr>
      <vt:lpstr>106 – Human Resources</vt:lpstr>
      <vt:lpstr>If Your Work Force Is Unionized:</vt:lpstr>
      <vt:lpstr>201 – Clinical Standards</vt:lpstr>
      <vt:lpstr>201 – Clinical Standards</vt:lpstr>
      <vt:lpstr>201 – Clinical Standards</vt:lpstr>
      <vt:lpstr>Performance Improvement Never Stops…</vt:lpstr>
      <vt:lpstr>202 – Safe Operations &amp; Managing Risk</vt:lpstr>
      <vt:lpstr>203 – Equipment &amp; Facilities</vt:lpstr>
      <vt:lpstr>203 – Equipment &amp; Facilities</vt:lpstr>
      <vt:lpstr>204 – Communications Center</vt:lpstr>
      <vt:lpstr>…But What if We Outsource?</vt:lpstr>
      <vt:lpstr>Thinking Outside the Box</vt:lpstr>
      <vt:lpstr>Thinking Outside the Box </vt:lpstr>
      <vt:lpstr>Thinking Outside the Box </vt:lpstr>
      <vt:lpstr>Do You Need Help?</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2017-03-12T16:20:12Z</dcterms:created>
  <dcterms:modified xsi:type="dcterms:W3CDTF">2017-03-13T20:27:44Z</dcterms:modified>
</cp:coreProperties>
</file>