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46"/>
  </p:notesMasterIdLst>
  <p:handoutMasterIdLst>
    <p:handoutMasterId r:id="rId47"/>
  </p:handoutMasterIdLst>
  <p:sldIdLst>
    <p:sldId id="256" r:id="rId2"/>
    <p:sldId id="260" r:id="rId3"/>
    <p:sldId id="259" r:id="rId4"/>
    <p:sldId id="296" r:id="rId5"/>
    <p:sldId id="299" r:id="rId6"/>
    <p:sldId id="297" r:id="rId7"/>
    <p:sldId id="305" r:id="rId8"/>
    <p:sldId id="306" r:id="rId9"/>
    <p:sldId id="300" r:id="rId10"/>
    <p:sldId id="307" r:id="rId11"/>
    <p:sldId id="308" r:id="rId12"/>
    <p:sldId id="304" r:id="rId13"/>
    <p:sldId id="298" r:id="rId14"/>
    <p:sldId id="258" r:id="rId15"/>
    <p:sldId id="261" r:id="rId16"/>
    <p:sldId id="317" r:id="rId17"/>
    <p:sldId id="312" r:id="rId18"/>
    <p:sldId id="313" r:id="rId19"/>
    <p:sldId id="309" r:id="rId20"/>
    <p:sldId id="314" r:id="rId21"/>
    <p:sldId id="315" r:id="rId22"/>
    <p:sldId id="271" r:id="rId23"/>
    <p:sldId id="272" r:id="rId24"/>
    <p:sldId id="310" r:id="rId25"/>
    <p:sldId id="311" r:id="rId26"/>
    <p:sldId id="316" r:id="rId27"/>
    <p:sldId id="303" r:id="rId28"/>
    <p:sldId id="275" r:id="rId29"/>
    <p:sldId id="276" r:id="rId30"/>
    <p:sldId id="277" r:id="rId31"/>
    <p:sldId id="278" r:id="rId32"/>
    <p:sldId id="279" r:id="rId33"/>
    <p:sldId id="281" r:id="rId34"/>
    <p:sldId id="282" r:id="rId35"/>
    <p:sldId id="283" r:id="rId36"/>
    <p:sldId id="284" r:id="rId37"/>
    <p:sldId id="295" r:id="rId38"/>
    <p:sldId id="286" r:id="rId39"/>
    <p:sldId id="287" r:id="rId40"/>
    <p:sldId id="288" r:id="rId41"/>
    <p:sldId id="290" r:id="rId42"/>
    <p:sldId id="292" r:id="rId43"/>
    <p:sldId id="293" r:id="rId44"/>
    <p:sldId id="294" r:id="rId45"/>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Times" pitchFamily="82" charset="0"/>
        <a:ea typeface="Osaka" pitchFamily="115" charset="-128"/>
        <a:cs typeface="+mn-cs"/>
      </a:defRPr>
    </a:lvl1pPr>
    <a:lvl2pPr marL="457200" algn="l" rtl="0" eaLnBrk="0" fontAlgn="base" hangingPunct="0">
      <a:spcBef>
        <a:spcPct val="0"/>
      </a:spcBef>
      <a:spcAft>
        <a:spcPct val="0"/>
      </a:spcAft>
      <a:defRPr sz="2400" kern="1200">
        <a:solidFill>
          <a:schemeClr val="tx1"/>
        </a:solidFill>
        <a:latin typeface="Times" pitchFamily="82" charset="0"/>
        <a:ea typeface="Osaka" pitchFamily="115" charset="-128"/>
        <a:cs typeface="+mn-cs"/>
      </a:defRPr>
    </a:lvl2pPr>
    <a:lvl3pPr marL="914400" algn="l" rtl="0" eaLnBrk="0" fontAlgn="base" hangingPunct="0">
      <a:spcBef>
        <a:spcPct val="0"/>
      </a:spcBef>
      <a:spcAft>
        <a:spcPct val="0"/>
      </a:spcAft>
      <a:defRPr sz="2400" kern="1200">
        <a:solidFill>
          <a:schemeClr val="tx1"/>
        </a:solidFill>
        <a:latin typeface="Times" pitchFamily="82" charset="0"/>
        <a:ea typeface="Osaka" pitchFamily="115" charset="-128"/>
        <a:cs typeface="+mn-cs"/>
      </a:defRPr>
    </a:lvl3pPr>
    <a:lvl4pPr marL="1371600" algn="l" rtl="0" eaLnBrk="0" fontAlgn="base" hangingPunct="0">
      <a:spcBef>
        <a:spcPct val="0"/>
      </a:spcBef>
      <a:spcAft>
        <a:spcPct val="0"/>
      </a:spcAft>
      <a:defRPr sz="2400" kern="1200">
        <a:solidFill>
          <a:schemeClr val="tx1"/>
        </a:solidFill>
        <a:latin typeface="Times" pitchFamily="82" charset="0"/>
        <a:ea typeface="Osaka" pitchFamily="115" charset="-128"/>
        <a:cs typeface="+mn-cs"/>
      </a:defRPr>
    </a:lvl4pPr>
    <a:lvl5pPr marL="1828800" algn="l" rtl="0" eaLnBrk="0" fontAlgn="base" hangingPunct="0">
      <a:spcBef>
        <a:spcPct val="0"/>
      </a:spcBef>
      <a:spcAft>
        <a:spcPct val="0"/>
      </a:spcAft>
      <a:defRPr sz="2400" kern="1200">
        <a:solidFill>
          <a:schemeClr val="tx1"/>
        </a:solidFill>
        <a:latin typeface="Times" pitchFamily="82" charset="0"/>
        <a:ea typeface="Osaka" pitchFamily="115" charset="-128"/>
        <a:cs typeface="+mn-cs"/>
      </a:defRPr>
    </a:lvl5pPr>
    <a:lvl6pPr marL="2286000" algn="l" defTabSz="914400" rtl="0" eaLnBrk="1" latinLnBrk="0" hangingPunct="1">
      <a:defRPr sz="2400" kern="1200">
        <a:solidFill>
          <a:schemeClr val="tx1"/>
        </a:solidFill>
        <a:latin typeface="Times" pitchFamily="82" charset="0"/>
        <a:ea typeface="Osaka" pitchFamily="115" charset="-128"/>
        <a:cs typeface="+mn-cs"/>
      </a:defRPr>
    </a:lvl6pPr>
    <a:lvl7pPr marL="2743200" algn="l" defTabSz="914400" rtl="0" eaLnBrk="1" latinLnBrk="0" hangingPunct="1">
      <a:defRPr sz="2400" kern="1200">
        <a:solidFill>
          <a:schemeClr val="tx1"/>
        </a:solidFill>
        <a:latin typeface="Times" pitchFamily="82" charset="0"/>
        <a:ea typeface="Osaka" pitchFamily="115" charset="-128"/>
        <a:cs typeface="+mn-cs"/>
      </a:defRPr>
    </a:lvl7pPr>
    <a:lvl8pPr marL="3200400" algn="l" defTabSz="914400" rtl="0" eaLnBrk="1" latinLnBrk="0" hangingPunct="1">
      <a:defRPr sz="2400" kern="1200">
        <a:solidFill>
          <a:schemeClr val="tx1"/>
        </a:solidFill>
        <a:latin typeface="Times" pitchFamily="82" charset="0"/>
        <a:ea typeface="Osaka" pitchFamily="115" charset="-128"/>
        <a:cs typeface="+mn-cs"/>
      </a:defRPr>
    </a:lvl8pPr>
    <a:lvl9pPr marL="3657600" algn="l" defTabSz="914400" rtl="0" eaLnBrk="1" latinLnBrk="0" hangingPunct="1">
      <a:defRPr sz="2400" kern="1200">
        <a:solidFill>
          <a:schemeClr val="tx1"/>
        </a:solidFill>
        <a:latin typeface="Times" pitchFamily="82" charset="0"/>
        <a:ea typeface="Osaka" pitchFamily="11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A09424"/>
    <a:srgbClr val="AA9D26"/>
    <a:srgbClr val="BAAC2A"/>
    <a:srgbClr val="908774"/>
    <a:srgbClr val="ECF5D5"/>
    <a:srgbClr val="C41200"/>
    <a:srgbClr val="055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482" autoAdjust="0"/>
  </p:normalViewPr>
  <p:slideViewPr>
    <p:cSldViewPr>
      <p:cViewPr varScale="1">
        <p:scale>
          <a:sx n="109" d="100"/>
          <a:sy n="109" d="100"/>
        </p:scale>
        <p:origin x="1642"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smtClean="0"/>
            </a:lvl1pPr>
          </a:lstStyle>
          <a:p>
            <a:pPr>
              <a:defRPr/>
            </a:pPr>
            <a:endParaRPr lang="en-US"/>
          </a:p>
        </p:txBody>
      </p:sp>
      <p:sp>
        <p:nvSpPr>
          <p:cNvPr id="159747"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smtClean="0"/>
            </a:lvl1pPr>
          </a:lstStyle>
          <a:p>
            <a:pPr>
              <a:defRPr/>
            </a:pPr>
            <a:fld id="{65562FBB-E836-4133-907D-A34B8344F6C9}" type="datetimeFigureOut">
              <a:rPr lang="en-US"/>
              <a:pPr>
                <a:defRPr/>
              </a:pPr>
              <a:t>3/19/2017</a:t>
            </a:fld>
            <a:endParaRPr lang="en-US"/>
          </a:p>
        </p:txBody>
      </p:sp>
      <p:sp>
        <p:nvSpPr>
          <p:cNvPr id="159748"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smtClean="0"/>
            </a:lvl1pPr>
          </a:lstStyle>
          <a:p>
            <a:pPr>
              <a:defRPr/>
            </a:pPr>
            <a:endParaRPr lang="en-US"/>
          </a:p>
        </p:txBody>
      </p:sp>
      <p:sp>
        <p:nvSpPr>
          <p:cNvPr id="159749"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pPr>
              <a:defRPr/>
            </a:pPr>
            <a:fld id="{FAE8CB78-5FAF-438C-AF3F-0B792E8A662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smtClean="0"/>
            </a:lvl1pPr>
          </a:lstStyle>
          <a:p>
            <a:pPr>
              <a:defRPr/>
            </a:pPr>
            <a:endParaRPr lang="en-US"/>
          </a:p>
        </p:txBody>
      </p:sp>
      <p:sp>
        <p:nvSpPr>
          <p:cNvPr id="7171"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smtClean="0"/>
            </a:lvl1pPr>
          </a:lstStyle>
          <a:p>
            <a:pPr>
              <a:defRPr/>
            </a:pPr>
            <a:fld id="{0C2298FF-27F2-4C89-9B6C-E7A4688EFAA0}" type="datetimeFigureOut">
              <a:rPr lang="en-US"/>
              <a:pPr>
                <a:defRPr/>
              </a:pPr>
              <a:t>3/19/2017</a:t>
            </a:fld>
            <a:endParaRPr lang="en-US"/>
          </a:p>
        </p:txBody>
      </p:sp>
      <p:sp>
        <p:nvSpPr>
          <p:cNvPr id="41988"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smtClean="0"/>
            </a:lvl1pPr>
          </a:lstStyle>
          <a:p>
            <a:pPr>
              <a:defRPr/>
            </a:pPr>
            <a:endParaRPr lang="en-US"/>
          </a:p>
        </p:txBody>
      </p:sp>
      <p:sp>
        <p:nvSpPr>
          <p:cNvPr id="7175"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pPr>
              <a:defRPr/>
            </a:pPr>
            <a:fld id="{B1FD2DB0-E38D-44D2-8E83-3DCAAC26F7A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82" charset="0"/>
        <a:ea typeface="Osaka" pitchFamily="115" charset="-128"/>
        <a:cs typeface="+mn-cs"/>
      </a:defRPr>
    </a:lvl1pPr>
    <a:lvl2pPr marL="457200" algn="l" rtl="0" eaLnBrk="0" fontAlgn="base" hangingPunct="0">
      <a:spcBef>
        <a:spcPct val="30000"/>
      </a:spcBef>
      <a:spcAft>
        <a:spcPct val="0"/>
      </a:spcAft>
      <a:defRPr sz="1200" kern="1200">
        <a:solidFill>
          <a:schemeClr val="tx1"/>
        </a:solidFill>
        <a:latin typeface="Times" pitchFamily="82" charset="0"/>
        <a:ea typeface="Osaka" pitchFamily="115" charset="-128"/>
        <a:cs typeface="+mn-cs"/>
      </a:defRPr>
    </a:lvl2pPr>
    <a:lvl3pPr marL="914400" algn="l" rtl="0" eaLnBrk="0" fontAlgn="base" hangingPunct="0">
      <a:spcBef>
        <a:spcPct val="30000"/>
      </a:spcBef>
      <a:spcAft>
        <a:spcPct val="0"/>
      </a:spcAft>
      <a:defRPr sz="1200" kern="1200">
        <a:solidFill>
          <a:schemeClr val="tx1"/>
        </a:solidFill>
        <a:latin typeface="Times" pitchFamily="82" charset="0"/>
        <a:ea typeface="Osaka" pitchFamily="115" charset="-128"/>
        <a:cs typeface="+mn-cs"/>
      </a:defRPr>
    </a:lvl3pPr>
    <a:lvl4pPr marL="1371600" algn="l" rtl="0" eaLnBrk="0" fontAlgn="base" hangingPunct="0">
      <a:spcBef>
        <a:spcPct val="30000"/>
      </a:spcBef>
      <a:spcAft>
        <a:spcPct val="0"/>
      </a:spcAft>
      <a:defRPr sz="1200" kern="1200">
        <a:solidFill>
          <a:schemeClr val="tx1"/>
        </a:solidFill>
        <a:latin typeface="Times" pitchFamily="82" charset="0"/>
        <a:ea typeface="Osaka" pitchFamily="115" charset="-128"/>
        <a:cs typeface="+mn-cs"/>
      </a:defRPr>
    </a:lvl4pPr>
    <a:lvl5pPr marL="1828800" algn="l" rtl="0" eaLnBrk="0" fontAlgn="base" hangingPunct="0">
      <a:spcBef>
        <a:spcPct val="30000"/>
      </a:spcBef>
      <a:spcAft>
        <a:spcPct val="0"/>
      </a:spcAft>
      <a:defRPr sz="1200" kern="1200">
        <a:solidFill>
          <a:schemeClr val="tx1"/>
        </a:solidFill>
        <a:latin typeface="Times" pitchFamily="82" charset="0"/>
        <a:ea typeface="Osaka" pitchFamily="11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1A7ADDD-C9C0-4AE9-A57C-4AF718C3330A}" type="slidenum">
              <a:rPr lang="en-US" smtClean="0"/>
              <a:pPr/>
              <a:t>1</a:t>
            </a:fld>
            <a:endParaRPr lang="en-US"/>
          </a:p>
        </p:txBody>
      </p:sp>
      <p:sp>
        <p:nvSpPr>
          <p:cNvPr id="43011"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12FEE7BA-D12B-4762-BC3B-3BABE1A95E20}" type="slidenum">
              <a:rPr lang="en-US" sz="1200"/>
              <a:pPr algn="r" defTabSz="923925"/>
              <a:t>1</a:t>
            </a:fld>
            <a:endParaRPr lang="en-US" sz="120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9931423-CD4A-4F2E-B407-E47433009F64}" type="slidenum">
              <a:rPr lang="en-US" smtClean="0"/>
              <a:pPr/>
              <a:t>29</a:t>
            </a:fld>
            <a:endParaRPr lang="en-US"/>
          </a:p>
        </p:txBody>
      </p:sp>
      <p:sp>
        <p:nvSpPr>
          <p:cNvPr id="62467"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196E02CD-D8ED-4FEE-AE51-3EF857A3B767}" type="slidenum">
              <a:rPr lang="en-US" sz="1200"/>
              <a:pPr algn="r" defTabSz="923925"/>
              <a:t>29</a:t>
            </a:fld>
            <a:endParaRPr lang="en-US" sz="1200"/>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A11E009-0027-486C-9A4B-FBFD878C7D3D}" type="slidenum">
              <a:rPr lang="en-US" smtClean="0"/>
              <a:pPr/>
              <a:t>30</a:t>
            </a:fld>
            <a:endParaRPr lang="en-US"/>
          </a:p>
        </p:txBody>
      </p:sp>
      <p:sp>
        <p:nvSpPr>
          <p:cNvPr id="63491"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5149A372-29E9-4FE5-B6F8-BF44F038B41C}" type="slidenum">
              <a:rPr lang="en-US" sz="1200"/>
              <a:pPr algn="r" defTabSz="923925"/>
              <a:t>30</a:t>
            </a:fld>
            <a:endParaRPr lang="en-US" sz="120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A5D0513-6268-48DB-9A5B-BCE19D24C7BD}" type="slidenum">
              <a:rPr lang="en-US" smtClean="0"/>
              <a:pPr/>
              <a:t>31</a:t>
            </a:fld>
            <a:endParaRPr lang="en-US"/>
          </a:p>
        </p:txBody>
      </p:sp>
      <p:sp>
        <p:nvSpPr>
          <p:cNvPr id="64515"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1F3DD80F-93FF-4897-A1DA-2737A323433C}" type="slidenum">
              <a:rPr lang="en-US" sz="1200"/>
              <a:pPr algn="r" defTabSz="923925"/>
              <a:t>31</a:t>
            </a:fld>
            <a:endParaRPr lang="en-US" sz="1200"/>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C886EF9-DA81-468D-8E4E-F94275CCB3E1}" type="slidenum">
              <a:rPr lang="en-US" smtClean="0"/>
              <a:pPr/>
              <a:t>32</a:t>
            </a:fld>
            <a:endParaRPr lang="en-US"/>
          </a:p>
        </p:txBody>
      </p:sp>
      <p:sp>
        <p:nvSpPr>
          <p:cNvPr id="65539"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28A99293-76B5-4A46-9B59-C1CEA70780D3}" type="slidenum">
              <a:rPr lang="en-US" sz="1200"/>
              <a:pPr algn="r" defTabSz="923925"/>
              <a:t>32</a:t>
            </a:fld>
            <a:endParaRPr lang="en-US" sz="1200"/>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FA601AB-4D53-4206-B6DB-40822B0D745D}" type="slidenum">
              <a:rPr lang="en-US" smtClean="0"/>
              <a:pPr/>
              <a:t>33</a:t>
            </a:fld>
            <a:endParaRPr lang="en-US"/>
          </a:p>
        </p:txBody>
      </p:sp>
      <p:sp>
        <p:nvSpPr>
          <p:cNvPr id="66563"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59857764-2270-4F3A-89B7-1381BB488E34}" type="slidenum">
              <a:rPr lang="en-US" sz="1200"/>
              <a:pPr algn="r" defTabSz="923925"/>
              <a:t>33</a:t>
            </a:fld>
            <a:endParaRPr lang="en-US" sz="1200"/>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C8B044E-5C33-4C43-AF65-A4387E843B25}" type="slidenum">
              <a:rPr lang="en-US" smtClean="0"/>
              <a:pPr/>
              <a:t>34</a:t>
            </a:fld>
            <a:endParaRPr lang="en-US"/>
          </a:p>
        </p:txBody>
      </p:sp>
      <p:sp>
        <p:nvSpPr>
          <p:cNvPr id="67587"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C8D73AF8-D9DB-4827-B2C7-043897A9943B}" type="slidenum">
              <a:rPr lang="en-US" sz="1200"/>
              <a:pPr algn="r" defTabSz="923925"/>
              <a:t>34</a:t>
            </a:fld>
            <a:endParaRPr lang="en-US" sz="1200"/>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9022D85-3BBF-44FD-AB5A-EBEB709B1F60}" type="slidenum">
              <a:rPr lang="en-US" smtClean="0"/>
              <a:pPr/>
              <a:t>35</a:t>
            </a:fld>
            <a:endParaRPr lang="en-US"/>
          </a:p>
        </p:txBody>
      </p:sp>
      <p:sp>
        <p:nvSpPr>
          <p:cNvPr id="68611"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32CF630A-9E41-4F7F-9881-D45F39CF601B}" type="slidenum">
              <a:rPr lang="en-US" sz="1200"/>
              <a:pPr algn="r" defTabSz="923925"/>
              <a:t>35</a:t>
            </a:fld>
            <a:endParaRPr lang="en-US" sz="1200"/>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3FDE60B-409F-493D-B1B2-3C66DF6E343E}" type="slidenum">
              <a:rPr lang="en-US" smtClean="0"/>
              <a:pPr/>
              <a:t>36</a:t>
            </a:fld>
            <a:endParaRPr lang="en-US"/>
          </a:p>
        </p:txBody>
      </p:sp>
      <p:sp>
        <p:nvSpPr>
          <p:cNvPr id="69635"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1AFFCAFC-117D-4067-A13C-7B1E2883273F}" type="slidenum">
              <a:rPr lang="en-US" sz="1200"/>
              <a:pPr algn="r" defTabSz="923925"/>
              <a:t>36</a:t>
            </a:fld>
            <a:endParaRPr lang="en-US" sz="120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5FDC5B8-4ED8-4618-929D-E3BBA20FFB6E}" type="slidenum">
              <a:rPr lang="en-US" smtClean="0"/>
              <a:pPr/>
              <a:t>37</a:t>
            </a:fld>
            <a:endParaRPr lang="en-US"/>
          </a:p>
        </p:txBody>
      </p:sp>
      <p:sp>
        <p:nvSpPr>
          <p:cNvPr id="70659"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D4B56D27-E37B-4569-BF13-404260AC74CC}" type="slidenum">
              <a:rPr lang="en-US" sz="1200"/>
              <a:pPr algn="r" defTabSz="923925"/>
              <a:t>37</a:t>
            </a:fld>
            <a:endParaRPr lang="en-US" sz="1200"/>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67F11DF-64B0-47AE-81AE-CD09DBEF2EC0}" type="slidenum">
              <a:rPr lang="en-US" smtClean="0"/>
              <a:pPr/>
              <a:t>38</a:t>
            </a:fld>
            <a:endParaRPr lang="en-US"/>
          </a:p>
        </p:txBody>
      </p:sp>
      <p:sp>
        <p:nvSpPr>
          <p:cNvPr id="71683"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E76D6A2F-F508-4CFE-80A0-B0B7C52634C2}" type="slidenum">
              <a:rPr lang="en-US" sz="1200"/>
              <a:pPr algn="r" defTabSz="923925"/>
              <a:t>38</a:t>
            </a:fld>
            <a:endParaRPr lang="en-US" sz="120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6BA1C2B-7328-4E12-8A2C-26E56D14B18F}" type="slidenum">
              <a:rPr lang="en-US" smtClean="0"/>
              <a:pPr/>
              <a:t>2</a:t>
            </a:fld>
            <a:endParaRPr lang="en-US"/>
          </a:p>
        </p:txBody>
      </p:sp>
      <p:sp>
        <p:nvSpPr>
          <p:cNvPr id="44035"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34D42496-77DA-4B78-89F2-2358B7FAD26A}" type="slidenum">
              <a:rPr lang="en-US" sz="1200"/>
              <a:pPr algn="r" defTabSz="923925"/>
              <a:t>2</a:t>
            </a:fld>
            <a:endParaRPr lang="en-US" sz="1200"/>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E5794B5-0A6D-4DEC-A459-084E7B72C020}" type="slidenum">
              <a:rPr lang="en-US" smtClean="0"/>
              <a:pPr/>
              <a:t>39</a:t>
            </a:fld>
            <a:endParaRPr lang="en-US"/>
          </a:p>
        </p:txBody>
      </p:sp>
      <p:sp>
        <p:nvSpPr>
          <p:cNvPr id="72707"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26FB27B4-5F84-42BC-9353-1772A3EE217D}" type="slidenum">
              <a:rPr lang="en-US" sz="1200"/>
              <a:pPr algn="r" defTabSz="923925"/>
              <a:t>39</a:t>
            </a:fld>
            <a:endParaRPr lang="en-US" sz="1200"/>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C4DE680-D4E6-4F57-AFB0-C74F6F3BB9E7}" type="slidenum">
              <a:rPr lang="en-US" smtClean="0"/>
              <a:pPr/>
              <a:t>40</a:t>
            </a:fld>
            <a:endParaRPr lang="en-US"/>
          </a:p>
        </p:txBody>
      </p:sp>
      <p:sp>
        <p:nvSpPr>
          <p:cNvPr id="73731"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B2943CDB-6F78-424C-8B4C-23476F51770E}" type="slidenum">
              <a:rPr lang="en-US" sz="1200"/>
              <a:pPr algn="r" defTabSz="923925"/>
              <a:t>40</a:t>
            </a:fld>
            <a:endParaRPr lang="en-US" sz="1200"/>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61EEA08-15D8-47CB-B2F1-DC4C6B8C65E6}" type="slidenum">
              <a:rPr lang="en-US" smtClean="0"/>
              <a:pPr/>
              <a:t>41</a:t>
            </a:fld>
            <a:endParaRPr lang="en-US"/>
          </a:p>
        </p:txBody>
      </p:sp>
      <p:sp>
        <p:nvSpPr>
          <p:cNvPr id="74755"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D1D0F5CB-F5FD-4E48-9672-F8DFA1696147}" type="slidenum">
              <a:rPr lang="en-US" sz="1200"/>
              <a:pPr algn="r" defTabSz="923925"/>
              <a:t>41</a:t>
            </a:fld>
            <a:endParaRPr lang="en-US" sz="1200"/>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E448D50-DFA0-4FB7-B6C3-6522DF4CE47D}" type="slidenum">
              <a:rPr lang="en-US" smtClean="0"/>
              <a:pPr/>
              <a:t>42</a:t>
            </a:fld>
            <a:endParaRPr lang="en-US"/>
          </a:p>
        </p:txBody>
      </p:sp>
      <p:sp>
        <p:nvSpPr>
          <p:cNvPr id="75779"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A02CF725-7F63-4C99-A6CD-DB2BA4143704}" type="slidenum">
              <a:rPr lang="en-US" sz="1200"/>
              <a:pPr algn="r" defTabSz="923925"/>
              <a:t>42</a:t>
            </a:fld>
            <a:endParaRPr lang="en-US" sz="120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3F25261-1D9D-420B-BC30-33471945B916}" type="slidenum">
              <a:rPr lang="en-US" smtClean="0"/>
              <a:pPr/>
              <a:t>43</a:t>
            </a:fld>
            <a:endParaRPr lang="en-US"/>
          </a:p>
        </p:txBody>
      </p:sp>
      <p:sp>
        <p:nvSpPr>
          <p:cNvPr id="76803"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354A0479-C6D7-4B49-9EC4-82169028257D}" type="slidenum">
              <a:rPr lang="en-US" sz="1200"/>
              <a:pPr algn="r" defTabSz="923925"/>
              <a:t>43</a:t>
            </a:fld>
            <a:endParaRPr lang="en-US" sz="1200"/>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25821B0-A246-416D-A07C-C332F811EF08}" type="slidenum">
              <a:rPr lang="en-US" smtClean="0"/>
              <a:pPr/>
              <a:t>44</a:t>
            </a:fld>
            <a:endParaRPr lang="en-US"/>
          </a:p>
        </p:txBody>
      </p:sp>
      <p:sp>
        <p:nvSpPr>
          <p:cNvPr id="77827"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FF2F11E7-03D4-4F1A-A6CA-F043CD594BA1}" type="slidenum">
              <a:rPr lang="en-US" sz="1200"/>
              <a:pPr algn="r" defTabSz="923925"/>
              <a:t>44</a:t>
            </a:fld>
            <a:endParaRPr lang="en-US" sz="1200"/>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3D5465A-6890-4F87-B9E3-C04CCC850EC2}" type="slidenum">
              <a:rPr lang="en-US" smtClean="0"/>
              <a:pPr/>
              <a:t>3</a:t>
            </a:fld>
            <a:endParaRPr lang="en-US"/>
          </a:p>
        </p:txBody>
      </p:sp>
      <p:sp>
        <p:nvSpPr>
          <p:cNvPr id="45059"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290E8565-95E4-41D1-912E-E26DEA89C0AD}" type="slidenum">
              <a:rPr lang="en-US" sz="1200"/>
              <a:pPr algn="r" defTabSz="923925"/>
              <a:t>3</a:t>
            </a:fld>
            <a:endParaRPr lang="en-US" sz="120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377152C-DE6B-4458-A8C2-0797B8AB9DB7}" type="slidenum">
              <a:rPr lang="en-US" smtClean="0"/>
              <a:pPr/>
              <a:t>14</a:t>
            </a:fld>
            <a:endParaRPr lang="en-US"/>
          </a:p>
        </p:txBody>
      </p:sp>
      <p:sp>
        <p:nvSpPr>
          <p:cNvPr id="46083"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CB9D22C4-B8BA-46AD-8F43-438EE4F53300}" type="slidenum">
              <a:rPr lang="en-US" sz="1200"/>
              <a:pPr algn="r" defTabSz="923925"/>
              <a:t>14</a:t>
            </a:fld>
            <a:endParaRPr lang="en-US" sz="1200"/>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EB38DB1-10AE-47B1-ABB2-444D58F66C50}" type="slidenum">
              <a:rPr lang="en-US" smtClean="0"/>
              <a:pPr/>
              <a:t>15</a:t>
            </a:fld>
            <a:endParaRPr lang="en-US"/>
          </a:p>
        </p:txBody>
      </p:sp>
      <p:sp>
        <p:nvSpPr>
          <p:cNvPr id="47107"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8376DB83-E309-49E9-BE0B-085A1FC5F2D1}" type="slidenum">
              <a:rPr lang="en-US" sz="1200"/>
              <a:pPr algn="r" defTabSz="923925"/>
              <a:t>15</a:t>
            </a:fld>
            <a:endParaRPr lang="en-US" sz="1200"/>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EB38DB1-10AE-47B1-ABB2-444D58F66C50}" type="slidenum">
              <a:rPr lang="en-US" smtClean="0"/>
              <a:pPr/>
              <a:t>16</a:t>
            </a:fld>
            <a:endParaRPr lang="en-US"/>
          </a:p>
        </p:txBody>
      </p:sp>
      <p:sp>
        <p:nvSpPr>
          <p:cNvPr id="47107"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8376DB83-E309-49E9-BE0B-085A1FC5F2D1}" type="slidenum">
              <a:rPr lang="en-US" sz="1200"/>
              <a:pPr algn="r" defTabSz="923925"/>
              <a:t>16</a:t>
            </a:fld>
            <a:endParaRPr lang="en-US" sz="1200"/>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679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4EE5251-E7B3-46E7-9583-5FA086EC746F}" type="slidenum">
              <a:rPr lang="en-US" smtClean="0"/>
              <a:pPr/>
              <a:t>22</a:t>
            </a:fld>
            <a:endParaRPr lang="en-US"/>
          </a:p>
        </p:txBody>
      </p:sp>
      <p:sp>
        <p:nvSpPr>
          <p:cNvPr id="57347"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DB9B28E6-56B7-4E5C-AFCA-937C51ED4129}" type="slidenum">
              <a:rPr lang="en-US" sz="1200"/>
              <a:pPr algn="r" defTabSz="923925"/>
              <a:t>22</a:t>
            </a:fld>
            <a:endParaRPr lang="en-US" sz="120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30F0A0E-AD9F-4555-9704-046E72C687EC}" type="slidenum">
              <a:rPr lang="en-US" smtClean="0"/>
              <a:pPr/>
              <a:t>23</a:t>
            </a:fld>
            <a:endParaRPr lang="en-US"/>
          </a:p>
        </p:txBody>
      </p:sp>
      <p:sp>
        <p:nvSpPr>
          <p:cNvPr id="58371"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A83622BD-B328-4BC1-9DC5-1BE182887200}" type="slidenum">
              <a:rPr lang="en-US" sz="1200"/>
              <a:pPr algn="r" defTabSz="923925"/>
              <a:t>23</a:t>
            </a:fld>
            <a:endParaRPr lang="en-US" sz="120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B13F081-1C11-404D-B9A2-DBA6ACF45AFD}" type="slidenum">
              <a:rPr lang="en-US" smtClean="0"/>
              <a:pPr/>
              <a:t>28</a:t>
            </a:fld>
            <a:endParaRPr lang="en-US"/>
          </a:p>
        </p:txBody>
      </p:sp>
      <p:sp>
        <p:nvSpPr>
          <p:cNvPr id="61443"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2446" tIns="46223" rIns="92446" bIns="46223" anchor="b"/>
          <a:lstStyle/>
          <a:p>
            <a:pPr algn="r" defTabSz="923925"/>
            <a:fld id="{4B782CA0-8DFB-46FB-A352-012082113A12}" type="slidenum">
              <a:rPr lang="en-US" sz="1200"/>
              <a:pPr algn="r" defTabSz="923925"/>
              <a:t>28</a:t>
            </a:fld>
            <a:endParaRPr lang="en-US" sz="1200"/>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1"/>
          <p:cNvSpPr>
            <a:spLocks noChangeArrowheads="1"/>
          </p:cNvSpPr>
          <p:nvPr/>
        </p:nvSpPr>
        <p:spPr bwMode="auto">
          <a:xfrm>
            <a:off x="0" y="4876800"/>
            <a:ext cx="9144000" cy="1981200"/>
          </a:xfrm>
          <a:prstGeom prst="rect">
            <a:avLst/>
          </a:prstGeom>
          <a:solidFill>
            <a:srgbClr val="333399"/>
          </a:solidFill>
          <a:ln w="9525">
            <a:noFill/>
            <a:miter lim="800000"/>
            <a:headEnd/>
            <a:tailEnd/>
          </a:ln>
        </p:spPr>
        <p:txBody>
          <a:bodyPr wrap="none" anchor="ctr"/>
          <a:lstStyle/>
          <a:p>
            <a:pPr>
              <a:defRPr/>
            </a:pPr>
            <a:endParaRPr lang="en-US"/>
          </a:p>
        </p:txBody>
      </p:sp>
      <p:sp>
        <p:nvSpPr>
          <p:cNvPr id="4" name="Line 12"/>
          <p:cNvSpPr>
            <a:spLocks noChangeShapeType="1"/>
          </p:cNvSpPr>
          <p:nvPr/>
        </p:nvSpPr>
        <p:spPr bwMode="auto">
          <a:xfrm>
            <a:off x="0" y="4876800"/>
            <a:ext cx="9144000" cy="0"/>
          </a:xfrm>
          <a:prstGeom prst="line">
            <a:avLst/>
          </a:prstGeom>
          <a:noFill/>
          <a:ln w="6350">
            <a:solidFill>
              <a:srgbClr val="908774"/>
            </a:solidFill>
            <a:round/>
            <a:headEnd/>
            <a:tailEnd/>
          </a:ln>
        </p:spPr>
        <p:txBody>
          <a:bodyPr wrap="none" anchor="ctr"/>
          <a:lstStyle/>
          <a:p>
            <a:pPr>
              <a:defRPr/>
            </a:pPr>
            <a:endParaRPr lang="en-US"/>
          </a:p>
        </p:txBody>
      </p:sp>
      <p:sp>
        <p:nvSpPr>
          <p:cNvPr id="5" name="Rectangle 4"/>
          <p:cNvSpPr>
            <a:spLocks noChangeArrowheads="1"/>
          </p:cNvSpPr>
          <p:nvPr/>
        </p:nvSpPr>
        <p:spPr bwMode="auto">
          <a:xfrm>
            <a:off x="0" y="0"/>
            <a:ext cx="9144000" cy="76200"/>
          </a:xfrm>
          <a:prstGeom prst="rect">
            <a:avLst/>
          </a:prstGeom>
          <a:solidFill>
            <a:srgbClr val="A09424"/>
          </a:solidFill>
          <a:ln w="9525">
            <a:noFill/>
            <a:miter lim="800000"/>
            <a:headEnd/>
            <a:tailEnd/>
          </a:ln>
        </p:spPr>
        <p:txBody>
          <a:bodyPr wrap="none" anchor="ctr"/>
          <a:lstStyle/>
          <a:p>
            <a:pPr>
              <a:defRPr/>
            </a:pPr>
            <a:endParaRPr lang="en-US"/>
          </a:p>
        </p:txBody>
      </p:sp>
      <p:pic>
        <p:nvPicPr>
          <p:cNvPr id="6" name="Picture 16" descr="CAAS_Logo_Paths2"/>
          <p:cNvPicPr>
            <a:picLocks noChangeAspect="1" noChangeArrowheads="1"/>
          </p:cNvPicPr>
          <p:nvPr userDrawn="1"/>
        </p:nvPicPr>
        <p:blipFill>
          <a:blip r:embed="rId2" cstate="print"/>
          <a:srcRect/>
          <a:stretch>
            <a:fillRect/>
          </a:stretch>
        </p:blipFill>
        <p:spPr bwMode="auto">
          <a:xfrm>
            <a:off x="3200400" y="1371600"/>
            <a:ext cx="2924175" cy="2924175"/>
          </a:xfrm>
          <a:prstGeom prst="rect">
            <a:avLst/>
          </a:prstGeom>
          <a:noFill/>
          <a:ln w="9525">
            <a:noFill/>
            <a:miter lim="800000"/>
            <a:headEnd/>
            <a:tailEnd/>
          </a:ln>
        </p:spPr>
      </p:pic>
      <p:sp>
        <p:nvSpPr>
          <p:cNvPr id="3074" name="Rectangle 2"/>
          <p:cNvSpPr>
            <a:spLocks noGrp="1" noChangeArrowheads="1"/>
          </p:cNvSpPr>
          <p:nvPr>
            <p:ph type="ctrTitle"/>
          </p:nvPr>
        </p:nvSpPr>
        <p:spPr>
          <a:xfrm>
            <a:off x="533400" y="5029200"/>
            <a:ext cx="8153400" cy="1447800"/>
          </a:xfrm>
        </p:spPr>
        <p:txBody>
          <a:bodyPr/>
          <a:lstStyle>
            <a:lvl1pPr algn="ctr">
              <a:defRPr sz="2800">
                <a:solidFill>
                  <a:schemeClr val="bg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477000" cy="990600"/>
          </a:xfrm>
        </p:spPr>
        <p:txBody>
          <a:bodyPr/>
          <a:lstStyle/>
          <a:p>
            <a:r>
              <a:rPr lang="en-US"/>
              <a:t>Click to edit Master title style</a:t>
            </a:r>
          </a:p>
        </p:txBody>
      </p:sp>
      <p:sp>
        <p:nvSpPr>
          <p:cNvPr id="3" name="Content Placeholder 2"/>
          <p:cNvSpPr>
            <a:spLocks noGrp="1"/>
          </p:cNvSpPr>
          <p:nvPr>
            <p:ph sz="half" idx="1"/>
          </p:nvPr>
        </p:nvSpPr>
        <p:spPr>
          <a:xfrm>
            <a:off x="533400" y="19812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3400" y="41148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477000" cy="990600"/>
          </a:xfrm>
        </p:spPr>
        <p:txBody>
          <a:bodyPr/>
          <a:lstStyle/>
          <a:p>
            <a:r>
              <a:rPr lang="en-US"/>
              <a:t>Click to edit Master title style</a:t>
            </a:r>
          </a:p>
        </p:txBody>
      </p:sp>
      <p:sp>
        <p:nvSpPr>
          <p:cNvPr id="3" name="Content Placeholder 2"/>
          <p:cNvSpPr>
            <a:spLocks noGrp="1"/>
          </p:cNvSpPr>
          <p:nvPr>
            <p:ph sz="half" idx="1"/>
          </p:nvPr>
        </p:nvSpPr>
        <p:spPr>
          <a:xfrm>
            <a:off x="5334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44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bwMode="auto">
          <a:xfrm>
            <a:off x="533400" y="1981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auto">
          <a:xfrm>
            <a:off x="0" y="6400800"/>
            <a:ext cx="9144000" cy="457200"/>
          </a:xfrm>
          <a:prstGeom prst="rect">
            <a:avLst/>
          </a:prstGeom>
          <a:solidFill>
            <a:srgbClr val="333399"/>
          </a:solidFill>
          <a:ln w="9525">
            <a:solidFill>
              <a:srgbClr val="F6FFD8"/>
            </a:solidFill>
            <a:miter lim="800000"/>
            <a:headEnd/>
            <a:tailEnd/>
          </a:ln>
        </p:spPr>
        <p:txBody>
          <a:bodyPr wrap="none" anchor="ctr"/>
          <a:lstStyle/>
          <a:p>
            <a:pPr algn="r">
              <a:defRPr/>
            </a:pPr>
            <a:r>
              <a:rPr lang="en-US" sz="1200" b="1">
                <a:solidFill>
                  <a:schemeClr val="bg1"/>
                </a:solidFill>
                <a:latin typeface="Arial" charset="0"/>
              </a:rPr>
              <a:t>COMMISSION ON ACCREDITATION OF AMBULANCE SERVICES</a:t>
            </a:r>
          </a:p>
        </p:txBody>
      </p:sp>
      <p:sp>
        <p:nvSpPr>
          <p:cNvPr id="1033" name="Rectangle 9"/>
          <p:cNvSpPr>
            <a:spLocks noChangeArrowheads="1"/>
          </p:cNvSpPr>
          <p:nvPr/>
        </p:nvSpPr>
        <p:spPr bwMode="auto">
          <a:xfrm>
            <a:off x="0" y="0"/>
            <a:ext cx="7391400" cy="1447800"/>
          </a:xfrm>
          <a:prstGeom prst="rect">
            <a:avLst/>
          </a:prstGeom>
          <a:solidFill>
            <a:schemeClr val="bg1"/>
          </a:solidFill>
          <a:ln w="9525">
            <a:noFill/>
            <a:miter lim="800000"/>
            <a:headEnd/>
            <a:tailEnd/>
          </a:ln>
        </p:spPr>
        <p:txBody>
          <a:bodyPr wrap="none" anchor="ctr"/>
          <a:lstStyle/>
          <a:p>
            <a:pPr>
              <a:defRPr/>
            </a:pPr>
            <a:endParaRPr lang="en-US"/>
          </a:p>
        </p:txBody>
      </p:sp>
      <p:sp>
        <p:nvSpPr>
          <p:cNvPr id="1034" name="Rectangle 10"/>
          <p:cNvSpPr>
            <a:spLocks noChangeArrowheads="1"/>
          </p:cNvSpPr>
          <p:nvPr/>
        </p:nvSpPr>
        <p:spPr bwMode="auto">
          <a:xfrm>
            <a:off x="7391400" y="0"/>
            <a:ext cx="1752600" cy="1447800"/>
          </a:xfrm>
          <a:prstGeom prst="rect">
            <a:avLst/>
          </a:prstGeom>
          <a:noFill/>
          <a:ln w="9525">
            <a:noFill/>
            <a:miter lim="800000"/>
            <a:headEnd/>
            <a:tailEnd/>
          </a:ln>
        </p:spPr>
        <p:txBody>
          <a:bodyPr wrap="none" anchor="ctr"/>
          <a:lstStyle/>
          <a:p>
            <a:pPr>
              <a:defRPr/>
            </a:pPr>
            <a:endParaRPr lang="en-US"/>
          </a:p>
        </p:txBody>
      </p:sp>
      <p:sp>
        <p:nvSpPr>
          <p:cNvPr id="14342" name="Rectangle 2"/>
          <p:cNvSpPr>
            <a:spLocks noGrp="1" noChangeArrowheads="1"/>
          </p:cNvSpPr>
          <p:nvPr>
            <p:ph type="title"/>
          </p:nvPr>
        </p:nvSpPr>
        <p:spPr bwMode="auto">
          <a:xfrm>
            <a:off x="533400" y="228600"/>
            <a:ext cx="6477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7" name="Line 13"/>
          <p:cNvSpPr>
            <a:spLocks noChangeShapeType="1"/>
          </p:cNvSpPr>
          <p:nvPr/>
        </p:nvSpPr>
        <p:spPr bwMode="auto">
          <a:xfrm>
            <a:off x="0" y="6400800"/>
            <a:ext cx="9144000" cy="0"/>
          </a:xfrm>
          <a:prstGeom prst="line">
            <a:avLst/>
          </a:prstGeom>
          <a:noFill/>
          <a:ln w="5715">
            <a:solidFill>
              <a:srgbClr val="908774"/>
            </a:solidFill>
            <a:round/>
            <a:headEnd/>
            <a:tailEnd/>
          </a:ln>
        </p:spPr>
        <p:txBody>
          <a:bodyPr wrap="none" anchor="ctr"/>
          <a:lstStyle/>
          <a:p>
            <a:pPr>
              <a:defRPr/>
            </a:pPr>
            <a:endParaRPr lang="en-US"/>
          </a:p>
        </p:txBody>
      </p:sp>
      <p:sp>
        <p:nvSpPr>
          <p:cNvPr id="1038" name="Line 14"/>
          <p:cNvSpPr>
            <a:spLocks noChangeShapeType="1"/>
          </p:cNvSpPr>
          <p:nvPr/>
        </p:nvSpPr>
        <p:spPr bwMode="auto">
          <a:xfrm>
            <a:off x="7391400" y="0"/>
            <a:ext cx="0" cy="1447800"/>
          </a:xfrm>
          <a:prstGeom prst="line">
            <a:avLst/>
          </a:prstGeom>
          <a:noFill/>
          <a:ln w="5715">
            <a:solidFill>
              <a:srgbClr val="908774"/>
            </a:solidFill>
            <a:round/>
            <a:headEnd/>
            <a:tailEnd/>
          </a:ln>
        </p:spPr>
        <p:txBody>
          <a:bodyPr wrap="none" anchor="ctr"/>
          <a:lstStyle/>
          <a:p>
            <a:pPr>
              <a:defRPr/>
            </a:pPr>
            <a:endParaRPr lang="en-US"/>
          </a:p>
        </p:txBody>
      </p:sp>
      <p:sp>
        <p:nvSpPr>
          <p:cNvPr id="1039" name="Line 15"/>
          <p:cNvSpPr>
            <a:spLocks noChangeShapeType="1"/>
          </p:cNvSpPr>
          <p:nvPr/>
        </p:nvSpPr>
        <p:spPr bwMode="auto">
          <a:xfrm>
            <a:off x="0" y="1447800"/>
            <a:ext cx="9144000" cy="0"/>
          </a:xfrm>
          <a:prstGeom prst="line">
            <a:avLst/>
          </a:prstGeom>
          <a:noFill/>
          <a:ln w="6350">
            <a:solidFill>
              <a:srgbClr val="908774"/>
            </a:solidFill>
            <a:round/>
            <a:headEnd/>
            <a:tailEnd/>
          </a:ln>
        </p:spPr>
        <p:txBody>
          <a:bodyPr wrap="none" anchor="ctr"/>
          <a:lstStyle/>
          <a:p>
            <a:pPr>
              <a:defRPr/>
            </a:pPr>
            <a:endParaRPr lang="en-US"/>
          </a:p>
        </p:txBody>
      </p:sp>
      <p:sp>
        <p:nvSpPr>
          <p:cNvPr id="1040" name="Rectangle 16"/>
          <p:cNvSpPr>
            <a:spLocks noChangeArrowheads="1"/>
          </p:cNvSpPr>
          <p:nvPr/>
        </p:nvSpPr>
        <p:spPr bwMode="auto">
          <a:xfrm>
            <a:off x="0" y="0"/>
            <a:ext cx="9144000" cy="76200"/>
          </a:xfrm>
          <a:prstGeom prst="rect">
            <a:avLst/>
          </a:prstGeom>
          <a:solidFill>
            <a:srgbClr val="A09424"/>
          </a:solidFill>
          <a:ln w="9525">
            <a:noFill/>
            <a:miter lim="800000"/>
            <a:headEnd/>
            <a:tailEnd/>
          </a:ln>
        </p:spPr>
        <p:txBody>
          <a:bodyPr wrap="none" anchor="ctr"/>
          <a:lstStyle/>
          <a:p>
            <a:pPr>
              <a:defRPr/>
            </a:pPr>
            <a:endParaRPr lang="en-US"/>
          </a:p>
        </p:txBody>
      </p:sp>
      <p:sp>
        <p:nvSpPr>
          <p:cNvPr id="1042" name="Rectangle 18"/>
          <p:cNvSpPr>
            <a:spLocks noChangeArrowheads="1"/>
          </p:cNvSpPr>
          <p:nvPr/>
        </p:nvSpPr>
        <p:spPr bwMode="auto">
          <a:xfrm>
            <a:off x="152400" y="6553200"/>
            <a:ext cx="1752600" cy="185136"/>
          </a:xfrm>
          <a:prstGeom prst="rect">
            <a:avLst/>
          </a:prstGeom>
          <a:noFill/>
          <a:ln w="12700">
            <a:noFill/>
            <a:miter lim="800000"/>
            <a:headEnd/>
            <a:tailEnd/>
          </a:ln>
          <a:effectLst/>
        </p:spPr>
        <p:txBody>
          <a:bodyPr lIns="74932" tIns="36809" rIns="74932" bIns="36809">
            <a:spAutoFit/>
          </a:bodyPr>
          <a:lstStyle/>
          <a:p>
            <a:pPr algn="r" defTabSz="630238">
              <a:lnSpc>
                <a:spcPct val="90000"/>
              </a:lnSpc>
              <a:tabLst>
                <a:tab pos="852488" algn="r"/>
              </a:tabLst>
              <a:defRPr/>
            </a:pPr>
            <a:r>
              <a:rPr lang="en-US" sz="800" dirty="0">
                <a:solidFill>
                  <a:schemeClr val="bg1"/>
                </a:solidFill>
                <a:latin typeface="Arial" charset="0"/>
                <a:ea typeface="ヒラギノ角ゴ Pro W3" pitchFamily="115" charset="-128"/>
              </a:rPr>
              <a:t>© CAAS 2017       Page </a:t>
            </a:r>
            <a:fld id="{6D330A3F-6D7E-41AD-8FD3-125FF8B9BB6F}" type="slidenum">
              <a:rPr lang="en-US" sz="800">
                <a:solidFill>
                  <a:schemeClr val="bg1"/>
                </a:solidFill>
                <a:latin typeface="Arial" charset="0"/>
                <a:ea typeface="ヒラギノ角ゴ Pro W3" pitchFamily="115" charset="-128"/>
              </a:rPr>
              <a:pPr algn="r" defTabSz="630238">
                <a:lnSpc>
                  <a:spcPct val="90000"/>
                </a:lnSpc>
                <a:tabLst>
                  <a:tab pos="852488" algn="r"/>
                </a:tabLst>
                <a:defRPr/>
              </a:pPr>
              <a:t>‹#›</a:t>
            </a:fld>
            <a:endParaRPr lang="en-US" sz="800" dirty="0">
              <a:solidFill>
                <a:schemeClr val="bg1"/>
              </a:solidFill>
              <a:latin typeface="Arial" charset="0"/>
              <a:ea typeface="ヒラギノ角ゴ Pro W3" pitchFamily="115" charset="-128"/>
            </a:endParaRPr>
          </a:p>
        </p:txBody>
      </p:sp>
      <p:pic>
        <p:nvPicPr>
          <p:cNvPr id="14348" name="Picture 21" descr="CAAS_Logo_Paths2"/>
          <p:cNvPicPr>
            <a:picLocks noChangeAspect="1" noChangeArrowheads="1"/>
          </p:cNvPicPr>
          <p:nvPr userDrawn="1"/>
        </p:nvPicPr>
        <p:blipFill>
          <a:blip r:embed="rId15" cstate="print"/>
          <a:srcRect/>
          <a:stretch>
            <a:fillRect/>
          </a:stretch>
        </p:blipFill>
        <p:spPr bwMode="auto">
          <a:xfrm>
            <a:off x="7696200" y="152400"/>
            <a:ext cx="12192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l" rtl="0" eaLnBrk="0" fontAlgn="base" hangingPunct="0">
        <a:spcBef>
          <a:spcPct val="0"/>
        </a:spcBef>
        <a:spcAft>
          <a:spcPct val="0"/>
        </a:spcAft>
        <a:defRPr sz="2400">
          <a:solidFill>
            <a:srgbClr val="055A8D"/>
          </a:solidFill>
          <a:latin typeface="+mj-lt"/>
          <a:ea typeface="+mj-ea"/>
          <a:cs typeface="+mj-cs"/>
        </a:defRPr>
      </a:lvl1pPr>
      <a:lvl2pPr algn="l" rtl="0" eaLnBrk="0" fontAlgn="base" hangingPunct="0">
        <a:spcBef>
          <a:spcPct val="0"/>
        </a:spcBef>
        <a:spcAft>
          <a:spcPct val="0"/>
        </a:spcAft>
        <a:defRPr sz="2400">
          <a:solidFill>
            <a:srgbClr val="055A8D"/>
          </a:solidFill>
          <a:latin typeface="Arial Black" pitchFamily="34" charset="0"/>
          <a:ea typeface="Osaka" pitchFamily="115" charset="-128"/>
        </a:defRPr>
      </a:lvl2pPr>
      <a:lvl3pPr algn="l" rtl="0" eaLnBrk="0" fontAlgn="base" hangingPunct="0">
        <a:spcBef>
          <a:spcPct val="0"/>
        </a:spcBef>
        <a:spcAft>
          <a:spcPct val="0"/>
        </a:spcAft>
        <a:defRPr sz="2400">
          <a:solidFill>
            <a:srgbClr val="055A8D"/>
          </a:solidFill>
          <a:latin typeface="Arial Black" pitchFamily="34" charset="0"/>
          <a:ea typeface="Osaka" pitchFamily="115" charset="-128"/>
        </a:defRPr>
      </a:lvl3pPr>
      <a:lvl4pPr algn="l" rtl="0" eaLnBrk="0" fontAlgn="base" hangingPunct="0">
        <a:spcBef>
          <a:spcPct val="0"/>
        </a:spcBef>
        <a:spcAft>
          <a:spcPct val="0"/>
        </a:spcAft>
        <a:defRPr sz="2400">
          <a:solidFill>
            <a:srgbClr val="055A8D"/>
          </a:solidFill>
          <a:latin typeface="Arial Black" pitchFamily="34" charset="0"/>
          <a:ea typeface="Osaka" pitchFamily="115" charset="-128"/>
        </a:defRPr>
      </a:lvl4pPr>
      <a:lvl5pPr algn="l" rtl="0" eaLnBrk="0" fontAlgn="base" hangingPunct="0">
        <a:spcBef>
          <a:spcPct val="0"/>
        </a:spcBef>
        <a:spcAft>
          <a:spcPct val="0"/>
        </a:spcAft>
        <a:defRPr sz="2400">
          <a:solidFill>
            <a:srgbClr val="055A8D"/>
          </a:solidFill>
          <a:latin typeface="Arial Black" pitchFamily="34" charset="0"/>
          <a:ea typeface="Osaka" pitchFamily="115" charset="-128"/>
        </a:defRPr>
      </a:lvl5pPr>
      <a:lvl6pPr marL="457200" algn="l" rtl="0" fontAlgn="base">
        <a:spcBef>
          <a:spcPct val="0"/>
        </a:spcBef>
        <a:spcAft>
          <a:spcPct val="0"/>
        </a:spcAft>
        <a:defRPr sz="2400">
          <a:solidFill>
            <a:srgbClr val="055A8D"/>
          </a:solidFill>
          <a:latin typeface="Arial Black" pitchFamily="34" charset="0"/>
          <a:ea typeface="Osaka" pitchFamily="115" charset="-128"/>
        </a:defRPr>
      </a:lvl6pPr>
      <a:lvl7pPr marL="914400" algn="l" rtl="0" fontAlgn="base">
        <a:spcBef>
          <a:spcPct val="0"/>
        </a:spcBef>
        <a:spcAft>
          <a:spcPct val="0"/>
        </a:spcAft>
        <a:defRPr sz="2400">
          <a:solidFill>
            <a:srgbClr val="055A8D"/>
          </a:solidFill>
          <a:latin typeface="Arial Black" pitchFamily="34" charset="0"/>
          <a:ea typeface="Osaka" pitchFamily="115" charset="-128"/>
        </a:defRPr>
      </a:lvl7pPr>
      <a:lvl8pPr marL="1371600" algn="l" rtl="0" fontAlgn="base">
        <a:spcBef>
          <a:spcPct val="0"/>
        </a:spcBef>
        <a:spcAft>
          <a:spcPct val="0"/>
        </a:spcAft>
        <a:defRPr sz="2400">
          <a:solidFill>
            <a:srgbClr val="055A8D"/>
          </a:solidFill>
          <a:latin typeface="Arial Black" pitchFamily="34" charset="0"/>
          <a:ea typeface="Osaka" pitchFamily="115" charset="-128"/>
        </a:defRPr>
      </a:lvl8pPr>
      <a:lvl9pPr marL="1828800" algn="l" rtl="0" fontAlgn="base">
        <a:spcBef>
          <a:spcPct val="0"/>
        </a:spcBef>
        <a:spcAft>
          <a:spcPct val="0"/>
        </a:spcAft>
        <a:defRPr sz="2400">
          <a:solidFill>
            <a:srgbClr val="055A8D"/>
          </a:solidFill>
          <a:latin typeface="Arial Black" pitchFamily="34" charset="0"/>
          <a:ea typeface="Osaka" pitchFamily="115" charset="-128"/>
        </a:defRPr>
      </a:lvl9pPr>
    </p:titleStyle>
    <p:bodyStyle>
      <a:lvl1pPr marL="342900" indent="-342900" algn="l" rtl="0" eaLnBrk="0" fontAlgn="base" hangingPunct="0">
        <a:lnSpc>
          <a:spcPct val="110000"/>
        </a:lnSpc>
        <a:spcBef>
          <a:spcPct val="0"/>
        </a:spcBef>
        <a:spcAft>
          <a:spcPct val="30000"/>
        </a:spcAft>
        <a:buChar char="•"/>
        <a:defRPr sz="2000">
          <a:solidFill>
            <a:schemeClr val="tx1"/>
          </a:solidFill>
          <a:latin typeface="+mn-lt"/>
          <a:ea typeface="+mn-ea"/>
          <a:cs typeface="+mn-cs"/>
        </a:defRPr>
      </a:lvl1pPr>
      <a:lvl2pPr marL="742950" indent="-285750" algn="l" rtl="0" eaLnBrk="0" fontAlgn="base" hangingPunct="0">
        <a:lnSpc>
          <a:spcPct val="110000"/>
        </a:lnSpc>
        <a:spcBef>
          <a:spcPct val="0"/>
        </a:spcBef>
        <a:spcAft>
          <a:spcPct val="30000"/>
        </a:spcAft>
        <a:buChar char="–"/>
        <a:defRPr sz="2000">
          <a:solidFill>
            <a:schemeClr val="tx1"/>
          </a:solidFill>
          <a:latin typeface="+mn-lt"/>
          <a:ea typeface="+mn-ea"/>
        </a:defRPr>
      </a:lvl2pPr>
      <a:lvl3pPr marL="1143000" indent="-228600" algn="l" rtl="0" eaLnBrk="0" fontAlgn="base" hangingPunct="0">
        <a:lnSpc>
          <a:spcPct val="110000"/>
        </a:lnSpc>
        <a:spcBef>
          <a:spcPct val="0"/>
        </a:spcBef>
        <a:spcAft>
          <a:spcPct val="30000"/>
        </a:spcAft>
        <a:buChar char="•"/>
        <a:defRPr sz="2000">
          <a:solidFill>
            <a:schemeClr val="tx1"/>
          </a:solidFill>
          <a:latin typeface="+mn-lt"/>
          <a:ea typeface="+mn-ea"/>
        </a:defRPr>
      </a:lvl3pPr>
      <a:lvl4pPr marL="1600200" indent="-228600" algn="l" rtl="0" eaLnBrk="0" fontAlgn="base" hangingPunct="0">
        <a:lnSpc>
          <a:spcPct val="110000"/>
        </a:lnSpc>
        <a:spcBef>
          <a:spcPct val="0"/>
        </a:spcBef>
        <a:spcAft>
          <a:spcPct val="30000"/>
        </a:spcAft>
        <a:buChar char="–"/>
        <a:defRPr sz="2000">
          <a:solidFill>
            <a:schemeClr val="tx1"/>
          </a:solidFill>
          <a:latin typeface="+mn-lt"/>
          <a:ea typeface="+mn-ea"/>
        </a:defRPr>
      </a:lvl4pPr>
      <a:lvl5pPr marL="2057400" indent="-228600" algn="l" rtl="0" eaLnBrk="0" fontAlgn="base" hangingPunct="0">
        <a:lnSpc>
          <a:spcPct val="110000"/>
        </a:lnSpc>
        <a:spcBef>
          <a:spcPct val="0"/>
        </a:spcBef>
        <a:spcAft>
          <a:spcPct val="30000"/>
        </a:spcAft>
        <a:buChar char="»"/>
        <a:defRPr sz="2000">
          <a:solidFill>
            <a:schemeClr val="tx1"/>
          </a:solidFill>
          <a:latin typeface="+mn-lt"/>
          <a:ea typeface="+mn-ea"/>
        </a:defRPr>
      </a:lvl5pPr>
      <a:lvl6pPr marL="2514600" indent="-228600" algn="l" rtl="0" fontAlgn="base">
        <a:lnSpc>
          <a:spcPct val="110000"/>
        </a:lnSpc>
        <a:spcBef>
          <a:spcPct val="0"/>
        </a:spcBef>
        <a:spcAft>
          <a:spcPct val="30000"/>
        </a:spcAft>
        <a:buChar char="»"/>
        <a:defRPr sz="2000">
          <a:solidFill>
            <a:schemeClr val="tx1"/>
          </a:solidFill>
          <a:latin typeface="+mn-lt"/>
          <a:ea typeface="+mn-ea"/>
        </a:defRPr>
      </a:lvl6pPr>
      <a:lvl7pPr marL="2971800" indent="-228600" algn="l" rtl="0" fontAlgn="base">
        <a:lnSpc>
          <a:spcPct val="110000"/>
        </a:lnSpc>
        <a:spcBef>
          <a:spcPct val="0"/>
        </a:spcBef>
        <a:spcAft>
          <a:spcPct val="30000"/>
        </a:spcAft>
        <a:buChar char="»"/>
        <a:defRPr sz="2000">
          <a:solidFill>
            <a:schemeClr val="tx1"/>
          </a:solidFill>
          <a:latin typeface="+mn-lt"/>
          <a:ea typeface="+mn-ea"/>
        </a:defRPr>
      </a:lvl7pPr>
      <a:lvl8pPr marL="3429000" indent="-228600" algn="l" rtl="0" fontAlgn="base">
        <a:lnSpc>
          <a:spcPct val="110000"/>
        </a:lnSpc>
        <a:spcBef>
          <a:spcPct val="0"/>
        </a:spcBef>
        <a:spcAft>
          <a:spcPct val="30000"/>
        </a:spcAft>
        <a:buChar char="»"/>
        <a:defRPr sz="2000">
          <a:solidFill>
            <a:schemeClr val="tx1"/>
          </a:solidFill>
          <a:latin typeface="+mn-lt"/>
          <a:ea typeface="+mn-ea"/>
        </a:defRPr>
      </a:lvl8pPr>
      <a:lvl9pPr marL="3886200" indent="-228600" algn="l" rtl="0" fontAlgn="base">
        <a:lnSpc>
          <a:spcPct val="110000"/>
        </a:lnSpc>
        <a:spcBef>
          <a:spcPct val="0"/>
        </a:spcBef>
        <a:spcAft>
          <a:spcPct val="3000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5410200"/>
            <a:ext cx="8153400" cy="1066800"/>
          </a:xfrm>
        </p:spPr>
        <p:txBody>
          <a:bodyPr/>
          <a:lstStyle/>
          <a:p>
            <a:pPr eaLnBrk="1" hangingPunct="1"/>
            <a:r>
              <a:rPr lang="en-US" sz="2400" dirty="0"/>
              <a:t>Accreditation Webinar Part 3</a:t>
            </a:r>
            <a:br>
              <a:rPr lang="en-US" sz="1600" dirty="0"/>
            </a:br>
            <a:r>
              <a:rPr lang="en-US" sz="1600" dirty="0"/>
              <a:t>From Application to Accreditation</a:t>
            </a:r>
            <a:br>
              <a:rPr lang="en-US" sz="2000" dirty="0"/>
            </a:br>
            <a:br>
              <a:rPr lang="en-US" sz="1200" dirty="0"/>
            </a:b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Application Package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24000"/>
            <a:ext cx="8566071" cy="4495800"/>
          </a:xfrm>
        </p:spPr>
      </p:pic>
    </p:spTree>
    <p:extLst>
      <p:ext uri="{BB962C8B-B14F-4D97-AF65-F5344CB8AC3E}">
        <p14:creationId xmlns:p14="http://schemas.microsoft.com/office/powerpoint/2010/main" val="3290016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Application Package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600200"/>
            <a:ext cx="8686408" cy="3962400"/>
          </a:xfrm>
        </p:spPr>
      </p:pic>
    </p:spTree>
    <p:extLst>
      <p:ext uri="{BB962C8B-B14F-4D97-AF65-F5344CB8AC3E}">
        <p14:creationId xmlns:p14="http://schemas.microsoft.com/office/powerpoint/2010/main" val="1270350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Introduction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524000"/>
            <a:ext cx="6324600" cy="4821845"/>
          </a:xfrm>
        </p:spPr>
      </p:pic>
    </p:spTree>
    <p:extLst>
      <p:ext uri="{BB962C8B-B14F-4D97-AF65-F5344CB8AC3E}">
        <p14:creationId xmlns:p14="http://schemas.microsoft.com/office/powerpoint/2010/main" val="313879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4"/>
          <p:cNvSpPr>
            <a:spLocks noGrp="1"/>
          </p:cNvSpPr>
          <p:nvPr>
            <p:ph type="title"/>
          </p:nvPr>
        </p:nvSpPr>
        <p:spPr/>
        <p:txBody>
          <a:bodyPr/>
          <a:lstStyle/>
          <a:p>
            <a:pPr eaLnBrk="1" hangingPunct="1"/>
            <a:r>
              <a:rPr lang="en-US" dirty="0"/>
              <a:t>Application- Introduction</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005" y="1491175"/>
            <a:ext cx="7158178" cy="48334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371600"/>
            <a:ext cx="7467601" cy="4981024"/>
          </a:xfrm>
        </p:spPr>
      </p:pic>
      <p:sp>
        <p:nvSpPr>
          <p:cNvPr id="2051" name="Rectangle 2"/>
          <p:cNvSpPr>
            <a:spLocks noGrp="1" noChangeArrowheads="1"/>
          </p:cNvSpPr>
          <p:nvPr>
            <p:ph type="title"/>
          </p:nvPr>
        </p:nvSpPr>
        <p:spPr/>
        <p:txBody>
          <a:bodyPr/>
          <a:lstStyle/>
          <a:p>
            <a:pPr eaLnBrk="1" hangingPunct="1"/>
            <a:r>
              <a:rPr lang="en-US" dirty="0"/>
              <a:t>Application- Introduction</a:t>
            </a:r>
          </a:p>
        </p:txBody>
      </p:sp>
      <p:sp>
        <p:nvSpPr>
          <p:cNvPr id="2053" name="Rectangle 3"/>
          <p:cNvSpPr>
            <a:spLocks noGrp="1" noChangeArrowheads="1"/>
          </p:cNvSpPr>
          <p:nvPr>
            <p:ph type="body" sz="half" idx="2"/>
          </p:nvPr>
        </p:nvSpPr>
        <p:spPr/>
        <p:txBody>
          <a:bodyPr/>
          <a:lstStyle/>
          <a:p>
            <a:pPr eaLnBrk="1" hangingPunct="1">
              <a:buFontTx/>
              <a:buNone/>
            </a:pPr>
            <a:r>
              <a:rPr lang="en-US" sz="1800"/>
              <a:t>  </a:t>
            </a:r>
            <a:endParaRPr lang="en-US"/>
          </a:p>
        </p:txBody>
      </p:sp>
      <p:sp>
        <p:nvSpPr>
          <p:cNvPr id="4" name="Arrow: Down 3"/>
          <p:cNvSpPr/>
          <p:nvPr/>
        </p:nvSpPr>
        <p:spPr bwMode="auto">
          <a:xfrm rot="7295953">
            <a:off x="4160760" y="5583584"/>
            <a:ext cx="304800" cy="457200"/>
          </a:xfrm>
          <a:prstGeom prst="downArrow">
            <a:avLst/>
          </a:prstGeom>
          <a:solidFill>
            <a:srgbClr val="00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2" charset="0"/>
              <a:ea typeface="Osaka" pitchFamily="11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dirty="0"/>
              <a:t>Application- Introduction</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2907" y="1524000"/>
            <a:ext cx="7238198" cy="48006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dirty="0"/>
              <a:t>Application- Introduction</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524000"/>
            <a:ext cx="8704036" cy="3276813"/>
          </a:xfrm>
        </p:spPr>
      </p:pic>
    </p:spTree>
    <p:extLst>
      <p:ext uri="{BB962C8B-B14F-4D97-AF65-F5344CB8AC3E}">
        <p14:creationId xmlns:p14="http://schemas.microsoft.com/office/powerpoint/2010/main" val="1628749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Introduction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600200"/>
            <a:ext cx="8539032" cy="4265045"/>
          </a:xfrm>
        </p:spPr>
      </p:pic>
    </p:spTree>
    <p:extLst>
      <p:ext uri="{BB962C8B-B14F-4D97-AF65-F5344CB8AC3E}">
        <p14:creationId xmlns:p14="http://schemas.microsoft.com/office/powerpoint/2010/main" val="3761871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Introduction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600200"/>
            <a:ext cx="8408238" cy="2590800"/>
          </a:xfrm>
        </p:spPr>
      </p:pic>
    </p:spTree>
    <p:extLst>
      <p:ext uri="{BB962C8B-B14F-4D97-AF65-F5344CB8AC3E}">
        <p14:creationId xmlns:p14="http://schemas.microsoft.com/office/powerpoint/2010/main" val="1036637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and Documentation</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684" y="1524000"/>
            <a:ext cx="8297516" cy="4649550"/>
          </a:xfrm>
        </p:spPr>
      </p:pic>
    </p:spTree>
    <p:extLst>
      <p:ext uri="{BB962C8B-B14F-4D97-AF65-F5344CB8AC3E}">
        <p14:creationId xmlns:p14="http://schemas.microsoft.com/office/powerpoint/2010/main" val="4111348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The Application and </a:t>
            </a:r>
            <a:br>
              <a:rPr lang="en-US"/>
            </a:br>
            <a:r>
              <a:rPr lang="en-US"/>
              <a:t>Documentation Package</a:t>
            </a:r>
          </a:p>
        </p:txBody>
      </p:sp>
      <p:sp>
        <p:nvSpPr>
          <p:cNvPr id="17411" name="Rectangle 3"/>
          <p:cNvSpPr>
            <a:spLocks noGrp="1" noChangeArrowheads="1"/>
          </p:cNvSpPr>
          <p:nvPr>
            <p:ph idx="1"/>
          </p:nvPr>
        </p:nvSpPr>
        <p:spPr/>
        <p:txBody>
          <a:bodyPr/>
          <a:lstStyle/>
          <a:p>
            <a:pPr eaLnBrk="1" hangingPunct="1">
              <a:buFont typeface="Wingdings" pitchFamily="2" charset="2"/>
              <a:buNone/>
            </a:pPr>
            <a:r>
              <a:rPr lang="en-US" b="1" dirty="0">
                <a:solidFill>
                  <a:srgbClr val="055A8D"/>
                </a:solidFill>
              </a:rPr>
              <a:t>Contains:</a:t>
            </a:r>
          </a:p>
          <a:p>
            <a:pPr eaLnBrk="1" hangingPunct="1">
              <a:buFont typeface="Wingdings" pitchFamily="2" charset="2"/>
              <a:buNone/>
            </a:pPr>
            <a:r>
              <a:rPr lang="fr-FR" dirty="0"/>
              <a:t>	</a:t>
            </a:r>
            <a:r>
              <a:rPr lang="en-US" sz="2400" dirty="0"/>
              <a:t>Instructions</a:t>
            </a:r>
          </a:p>
          <a:p>
            <a:pPr eaLnBrk="1" hangingPunct="1">
              <a:buFont typeface="Wingdings" pitchFamily="2" charset="2"/>
              <a:buNone/>
            </a:pPr>
            <a:r>
              <a:rPr lang="en-US" sz="2400" dirty="0"/>
              <a:t>	Application</a:t>
            </a:r>
          </a:p>
          <a:p>
            <a:pPr eaLnBrk="1" hangingPunct="1">
              <a:buFont typeface="Wingdings" pitchFamily="2" charset="2"/>
              <a:buNone/>
            </a:pPr>
            <a:r>
              <a:rPr lang="en-US" sz="2400" dirty="0"/>
              <a:t>	Documentation Checklist</a:t>
            </a:r>
          </a:p>
          <a:p>
            <a:pPr eaLnBrk="1" hangingPunct="1">
              <a:buFont typeface="Wingdings" pitchFamily="2" charset="2"/>
              <a:buNone/>
            </a:pPr>
            <a:r>
              <a:rPr lang="en-US" sz="2400" dirty="0"/>
              <a:t>	Reviewer’s Appendix</a:t>
            </a:r>
          </a:p>
          <a:p>
            <a:pPr eaLnBrk="1" hangingPunct="1">
              <a:buFont typeface="Wingdings" pitchFamily="2" charset="2"/>
              <a:buNone/>
            </a:pPr>
            <a:r>
              <a:rPr lang="en-US" sz="2400" dirty="0"/>
              <a:t>    Educational Materials</a:t>
            </a:r>
          </a:p>
          <a:p>
            <a:pPr eaLnBrk="1" hangingPunct="1">
              <a:buFont typeface="Wingdings" pitchFamily="2" charset="2"/>
              <a:buNone/>
            </a:pPr>
            <a:r>
              <a:rPr lang="en-US" sz="2400" dirty="0"/>
              <a:t>	Tips and Helpful Resources</a:t>
            </a:r>
          </a:p>
          <a:p>
            <a:pPr eaLnBrk="1" hangingPunct="1">
              <a:buFont typeface="Wingdings" pitchFamily="2" charset="2"/>
              <a:buChar char="§"/>
            </a:pP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the Application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447800"/>
            <a:ext cx="6832966" cy="4919169"/>
          </a:xfrm>
        </p:spPr>
      </p:pic>
      <p:sp>
        <p:nvSpPr>
          <p:cNvPr id="6" name="Arrow: Right 5"/>
          <p:cNvSpPr/>
          <p:nvPr/>
        </p:nvSpPr>
        <p:spPr bwMode="auto">
          <a:xfrm>
            <a:off x="228600" y="5486400"/>
            <a:ext cx="762000" cy="228600"/>
          </a:xfrm>
          <a:prstGeom prst="rightArrow">
            <a:avLst/>
          </a:prstGeom>
          <a:solidFill>
            <a:srgbClr val="00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2" charset="0"/>
              <a:ea typeface="Osaka" pitchFamily="115" charset="-128"/>
            </a:endParaRPr>
          </a:p>
        </p:txBody>
      </p:sp>
    </p:spTree>
    <p:extLst>
      <p:ext uri="{BB962C8B-B14F-4D97-AF65-F5344CB8AC3E}">
        <p14:creationId xmlns:p14="http://schemas.microsoft.com/office/powerpoint/2010/main" val="3739370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the Application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115" y="1523999"/>
            <a:ext cx="8611885" cy="4815441"/>
          </a:xfrm>
        </p:spPr>
      </p:pic>
    </p:spTree>
    <p:extLst>
      <p:ext uri="{BB962C8B-B14F-4D97-AF65-F5344CB8AC3E}">
        <p14:creationId xmlns:p14="http://schemas.microsoft.com/office/powerpoint/2010/main" val="2077829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Providing the Documentation</a:t>
            </a:r>
          </a:p>
        </p:txBody>
      </p:sp>
      <p:sp>
        <p:nvSpPr>
          <p:cNvPr id="21507" name="Rectangle 8"/>
          <p:cNvSpPr>
            <a:spLocks noGrp="1" noChangeArrowheads="1"/>
          </p:cNvSpPr>
          <p:nvPr>
            <p:ph idx="1"/>
          </p:nvPr>
        </p:nvSpPr>
        <p:spPr/>
        <p:txBody>
          <a:bodyPr/>
          <a:lstStyle/>
          <a:p>
            <a:pPr eaLnBrk="1" hangingPunct="1"/>
            <a:r>
              <a:rPr lang="en-US"/>
              <a:t>Documentation checklist provided with application</a:t>
            </a:r>
          </a:p>
          <a:p>
            <a:pPr eaLnBrk="1" hangingPunct="1"/>
            <a:r>
              <a:rPr lang="en-US"/>
              <a:t>Cross referenced to standard characteristics </a:t>
            </a:r>
          </a:p>
          <a:p>
            <a:pPr eaLnBrk="1" hangingPunct="1"/>
            <a:r>
              <a:rPr lang="en-US"/>
              <a:t>Indicates specific documentation required for each characteristic</a:t>
            </a:r>
          </a:p>
          <a:p>
            <a:pPr eaLnBrk="1" hangingPunct="1"/>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t>The Documentation Checklist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4904" y="1524000"/>
            <a:ext cx="7328496" cy="4819984"/>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the Documentation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599" y="1600200"/>
            <a:ext cx="8703511" cy="4419600"/>
          </a:xfrm>
        </p:spPr>
      </p:pic>
    </p:spTree>
    <p:extLst>
      <p:ext uri="{BB962C8B-B14F-4D97-AF65-F5344CB8AC3E}">
        <p14:creationId xmlns:p14="http://schemas.microsoft.com/office/powerpoint/2010/main" val="1339188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the Documentation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520" y="1524000"/>
            <a:ext cx="9026466" cy="3657600"/>
          </a:xfrm>
        </p:spPr>
      </p:pic>
    </p:spTree>
    <p:extLst>
      <p:ext uri="{BB962C8B-B14F-4D97-AF65-F5344CB8AC3E}">
        <p14:creationId xmlns:p14="http://schemas.microsoft.com/office/powerpoint/2010/main" val="3787749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the Documentation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605723"/>
            <a:ext cx="8838417" cy="2386466"/>
          </a:xfrm>
        </p:spPr>
      </p:pic>
    </p:spTree>
    <p:extLst>
      <p:ext uri="{BB962C8B-B14F-4D97-AF65-F5344CB8AC3E}">
        <p14:creationId xmlns:p14="http://schemas.microsoft.com/office/powerpoint/2010/main" val="2975601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 for Submission</a:t>
            </a:r>
          </a:p>
        </p:txBody>
      </p:sp>
      <p:pic>
        <p:nvPicPr>
          <p:cNvPr id="54277" name="Picture 5" descr="C:\Users\sarah\AppData\Local\Microsoft\Windows\Temporary Internet Files\Content.IE5\6UR6QLPB\MP900405468[1].jpg"/>
          <p:cNvPicPr>
            <a:picLocks noGrp="1" noChangeAspect="1" noChangeArrowheads="1"/>
          </p:cNvPicPr>
          <p:nvPr>
            <p:ph sz="half" idx="2"/>
          </p:nvPr>
        </p:nvPicPr>
        <p:blipFill>
          <a:blip r:embed="rId2" cstate="print"/>
          <a:stretch>
            <a:fillRect/>
          </a:stretch>
        </p:blipFill>
        <p:spPr bwMode="auto">
          <a:xfrm>
            <a:off x="4724400" y="1905000"/>
            <a:ext cx="4038600" cy="2883527"/>
          </a:xfrm>
          <a:prstGeom prst="rect">
            <a:avLst/>
          </a:prstGeom>
          <a:noFill/>
        </p:spPr>
      </p:pic>
      <p:sp>
        <p:nvSpPr>
          <p:cNvPr id="5" name="Content Placeholder 4"/>
          <p:cNvSpPr>
            <a:spLocks noGrp="1"/>
          </p:cNvSpPr>
          <p:nvPr>
            <p:ph sz="half" idx="1"/>
          </p:nvPr>
        </p:nvSpPr>
        <p:spPr>
          <a:xfrm>
            <a:off x="609600" y="1905000"/>
            <a:ext cx="4038600" cy="4114800"/>
          </a:xfrm>
        </p:spPr>
        <p:txBody>
          <a:bodyPr/>
          <a:lstStyle/>
          <a:p>
            <a:r>
              <a:rPr lang="en-US" sz="2000" dirty="0"/>
              <a:t>Are included in your materials</a:t>
            </a:r>
          </a:p>
          <a:p>
            <a:r>
              <a:rPr lang="en-US" sz="2000" dirty="0"/>
              <a:t>Word format for completed application</a:t>
            </a:r>
          </a:p>
          <a:p>
            <a:r>
              <a:rPr lang="en-US" sz="2000" dirty="0"/>
              <a:t>Word format for completed documentation checklist</a:t>
            </a:r>
          </a:p>
          <a:p>
            <a:r>
              <a:rPr lang="en-US" sz="2000" dirty="0"/>
              <a:t>PDF for all agency submitted documents</a:t>
            </a:r>
          </a:p>
          <a:p>
            <a:r>
              <a:rPr lang="en-US" sz="2000" dirty="0"/>
              <a:t>Submit four (4) complete submissions on flash drives to CAAS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The Off-Site Review</a:t>
            </a:r>
          </a:p>
        </p:txBody>
      </p:sp>
      <p:sp>
        <p:nvSpPr>
          <p:cNvPr id="24579" name="Rectangle 3"/>
          <p:cNvSpPr>
            <a:spLocks noGrp="1" noChangeArrowheads="1"/>
          </p:cNvSpPr>
          <p:nvPr>
            <p:ph idx="1"/>
          </p:nvPr>
        </p:nvSpPr>
        <p:spPr/>
        <p:txBody>
          <a:bodyPr/>
          <a:lstStyle/>
          <a:p>
            <a:pPr eaLnBrk="1" hangingPunct="1"/>
            <a:r>
              <a:rPr lang="en-US" dirty="0"/>
              <a:t>CAAS staff reviews for completeness</a:t>
            </a:r>
          </a:p>
          <a:p>
            <a:pPr eaLnBrk="1" hangingPunct="1"/>
            <a:r>
              <a:rPr lang="en-US" dirty="0"/>
              <a:t>Agency notified of missing documents</a:t>
            </a:r>
          </a:p>
          <a:p>
            <a:pPr eaLnBrk="1" hangingPunct="1"/>
            <a:r>
              <a:rPr lang="en-US" dirty="0"/>
              <a:t>Agency provides follow-up material</a:t>
            </a:r>
          </a:p>
          <a:p>
            <a:pPr eaLnBrk="1" hangingPunct="1"/>
            <a:r>
              <a:rPr lang="en-US" dirty="0"/>
              <a:t>Only when complete will you move to on-site queue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The On-Site Review</a:t>
            </a:r>
          </a:p>
        </p:txBody>
      </p:sp>
      <p:sp>
        <p:nvSpPr>
          <p:cNvPr id="25603" name="Rectangle 3"/>
          <p:cNvSpPr>
            <a:spLocks noGrp="1" noChangeArrowheads="1"/>
          </p:cNvSpPr>
          <p:nvPr>
            <p:ph idx="1"/>
          </p:nvPr>
        </p:nvSpPr>
        <p:spPr/>
        <p:txBody>
          <a:bodyPr/>
          <a:lstStyle/>
          <a:p>
            <a:pPr eaLnBrk="1" hangingPunct="1"/>
            <a:r>
              <a:rPr lang="en-US" dirty="0"/>
              <a:t>Scheduled with a reasonable timetable</a:t>
            </a:r>
          </a:p>
          <a:p>
            <a:pPr eaLnBrk="1" hangingPunct="1"/>
            <a:r>
              <a:rPr lang="en-US" dirty="0"/>
              <a:t>Reviewers selected based upon:</a:t>
            </a:r>
          </a:p>
          <a:p>
            <a:pPr lvl="1" eaLnBrk="1" hangingPunct="1"/>
            <a:r>
              <a:rPr lang="en-US" dirty="0"/>
              <a:t>Expertise</a:t>
            </a:r>
          </a:p>
          <a:p>
            <a:pPr lvl="1" eaLnBrk="1" hangingPunct="1"/>
            <a:r>
              <a:rPr lang="en-US" dirty="0"/>
              <a:t>Size, scope, model of agency</a:t>
            </a:r>
          </a:p>
          <a:p>
            <a:pPr eaLnBrk="1" hangingPunct="1"/>
            <a:r>
              <a:rPr lang="en-US" dirty="0"/>
              <a:t>Agency reviews and approves team members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The Application</a:t>
            </a:r>
          </a:p>
        </p:txBody>
      </p:sp>
      <p:sp>
        <p:nvSpPr>
          <p:cNvPr id="18435" name="Rectangle 5"/>
          <p:cNvSpPr>
            <a:spLocks noGrp="1" noChangeArrowheads="1"/>
          </p:cNvSpPr>
          <p:nvPr>
            <p:ph idx="1"/>
          </p:nvPr>
        </p:nvSpPr>
        <p:spPr>
          <a:xfrm>
            <a:off x="381000" y="1752600"/>
            <a:ext cx="8229600" cy="4114800"/>
          </a:xfrm>
        </p:spPr>
        <p:txBody>
          <a:bodyPr/>
          <a:lstStyle/>
          <a:p>
            <a:pPr eaLnBrk="1" hangingPunct="1"/>
            <a:r>
              <a:rPr lang="en-US"/>
              <a:t>Guides agency through the process of developing documentation package</a:t>
            </a:r>
          </a:p>
          <a:p>
            <a:pPr eaLnBrk="1" hangingPunct="1"/>
            <a:r>
              <a:rPr lang="en-US"/>
              <a:t>Provides CAAS staff and reviewers with overview of your agency</a:t>
            </a:r>
          </a:p>
          <a:p>
            <a:pPr eaLnBrk="1" hangingPunct="1"/>
            <a:r>
              <a:rPr lang="en-US"/>
              <a:t>Cross reference CAAS characteristics with your documentation materials</a:t>
            </a:r>
          </a:p>
          <a:p>
            <a:pPr eaLnBrk="1" hangingPunct="1">
              <a:buFontTx/>
              <a:buNone/>
            </a:pPr>
            <a:r>
              <a:rPr lang="en-US" b="1">
                <a:solidFill>
                  <a:srgbClr val="055A8D"/>
                </a:solidFill>
              </a:rPr>
              <a:t>Format</a:t>
            </a:r>
          </a:p>
          <a:p>
            <a:pPr eaLnBrk="1" hangingPunct="1">
              <a:buFont typeface="Wingdings" pitchFamily="2" charset="2"/>
              <a:buChar char="§"/>
            </a:pPr>
            <a:r>
              <a:rPr lang="en-US"/>
              <a:t>Introduction</a:t>
            </a:r>
          </a:p>
          <a:p>
            <a:pPr eaLnBrk="1" hangingPunct="1">
              <a:buFont typeface="Wingdings" pitchFamily="2" charset="2"/>
              <a:buChar char="§"/>
            </a:pPr>
            <a:r>
              <a:rPr lang="en-US"/>
              <a:t>Individual Sections 101-204</a:t>
            </a:r>
          </a:p>
          <a:p>
            <a:pPr lvl="1" eaLnBrk="1" hangingPunct="1">
              <a:buFont typeface="Symbol" pitchFamily="18" charset="2"/>
              <a:buChar char="-"/>
            </a:pPr>
            <a:r>
              <a:rPr lang="en-US"/>
              <a:t>Section Purpose</a:t>
            </a:r>
          </a:p>
          <a:p>
            <a:pPr lvl="2" eaLnBrk="1" hangingPunct="1">
              <a:buFont typeface="Symbol" pitchFamily="18" charset="2"/>
              <a:buChar char="-"/>
            </a:pPr>
            <a:r>
              <a:rPr lang="en-US"/>
              <a:t>Standards Listing</a:t>
            </a:r>
          </a:p>
          <a:p>
            <a:pPr lvl="3" eaLnBrk="1" hangingPunct="1">
              <a:buFont typeface="Symbol" pitchFamily="18" charset="2"/>
              <a:buChar char="-"/>
            </a:pPr>
            <a:r>
              <a:rPr lang="en-US"/>
              <a:t>Specific Characteristics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Getting Ready for the </a:t>
            </a:r>
            <a:br>
              <a:rPr lang="en-US"/>
            </a:br>
            <a:r>
              <a:rPr lang="en-US"/>
              <a:t>On-Site Review</a:t>
            </a:r>
          </a:p>
        </p:txBody>
      </p:sp>
      <p:sp>
        <p:nvSpPr>
          <p:cNvPr id="26627" name="Rectangle 9"/>
          <p:cNvSpPr>
            <a:spLocks noGrp="1" noChangeArrowheads="1"/>
          </p:cNvSpPr>
          <p:nvPr>
            <p:ph sz="half" idx="1"/>
          </p:nvPr>
        </p:nvSpPr>
        <p:spPr>
          <a:xfrm>
            <a:off x="381000" y="1600200"/>
            <a:ext cx="5334000" cy="4648200"/>
          </a:xfrm>
        </p:spPr>
        <p:txBody>
          <a:bodyPr/>
          <a:lstStyle/>
          <a:p>
            <a:pPr eaLnBrk="1" hangingPunct="1"/>
            <a:r>
              <a:rPr lang="en-US" sz="2000" dirty="0"/>
              <a:t>Walk through the application several times</a:t>
            </a:r>
          </a:p>
          <a:p>
            <a:pPr eaLnBrk="1" hangingPunct="1"/>
            <a:r>
              <a:rPr lang="en-US" sz="2000" dirty="0"/>
              <a:t>Perform a mock site review</a:t>
            </a:r>
          </a:p>
          <a:p>
            <a:pPr eaLnBrk="1" hangingPunct="1"/>
            <a:r>
              <a:rPr lang="en-US" sz="2000" dirty="0"/>
              <a:t>Colossal cleaning</a:t>
            </a:r>
          </a:p>
          <a:p>
            <a:pPr eaLnBrk="1" hangingPunct="1"/>
            <a:r>
              <a:rPr lang="en-US" sz="2000" dirty="0"/>
              <a:t>Alert duty personnel and explain the process and the likelihood they will be interviewed</a:t>
            </a:r>
          </a:p>
          <a:p>
            <a:pPr eaLnBrk="1" hangingPunct="1"/>
            <a:r>
              <a:rPr lang="en-US" sz="2000" dirty="0"/>
              <a:t>Have key people on site for the duration of the review:</a:t>
            </a:r>
          </a:p>
          <a:p>
            <a:pPr lvl="1" eaLnBrk="1" hangingPunct="1"/>
            <a:r>
              <a:rPr lang="en-US" sz="1600" dirty="0"/>
              <a:t>Management Staff</a:t>
            </a:r>
          </a:p>
          <a:p>
            <a:pPr lvl="1" eaLnBrk="1" hangingPunct="1"/>
            <a:r>
              <a:rPr lang="en-US" sz="1600" dirty="0"/>
              <a:t>Medical Director</a:t>
            </a:r>
          </a:p>
          <a:p>
            <a:pPr lvl="1" eaLnBrk="1" hangingPunct="1"/>
            <a:r>
              <a:rPr lang="en-US" sz="1600" dirty="0"/>
              <a:t>Shift Supervisors</a:t>
            </a:r>
          </a:p>
          <a:p>
            <a:pPr eaLnBrk="1" hangingPunct="1"/>
            <a:endParaRPr lang="en-US" dirty="0"/>
          </a:p>
        </p:txBody>
      </p:sp>
      <p:pic>
        <p:nvPicPr>
          <p:cNvPr id="5" name="Content Placeholder 4" descr="cleaning.jpg"/>
          <p:cNvPicPr>
            <a:picLocks noGrp="1" noChangeAspect="1"/>
          </p:cNvPicPr>
          <p:nvPr>
            <p:ph sz="half" idx="2"/>
          </p:nvPr>
        </p:nvPicPr>
        <p:blipFill>
          <a:blip r:embed="rId3" cstate="print"/>
          <a:stretch>
            <a:fillRect/>
          </a:stretch>
        </p:blipFill>
        <p:spPr>
          <a:xfrm>
            <a:off x="5688789" y="2514600"/>
            <a:ext cx="3182816" cy="25146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t>Getting Ready for the </a:t>
            </a:r>
            <a:br>
              <a:rPr lang="en-US"/>
            </a:br>
            <a:r>
              <a:rPr lang="en-US"/>
              <a:t>On-Site Review</a:t>
            </a:r>
          </a:p>
        </p:txBody>
      </p:sp>
      <p:sp>
        <p:nvSpPr>
          <p:cNvPr id="27651" name="Rectangle 9"/>
          <p:cNvSpPr>
            <a:spLocks noGrp="1" noChangeArrowheads="1"/>
          </p:cNvSpPr>
          <p:nvPr>
            <p:ph idx="1"/>
          </p:nvPr>
        </p:nvSpPr>
        <p:spPr/>
        <p:txBody>
          <a:bodyPr/>
          <a:lstStyle/>
          <a:p>
            <a:pPr eaLnBrk="1" hangingPunct="1"/>
            <a:r>
              <a:rPr lang="en-US" dirty="0"/>
              <a:t>Designate a person to be team “guide”</a:t>
            </a:r>
          </a:p>
          <a:p>
            <a:pPr eaLnBrk="1" hangingPunct="1"/>
            <a:r>
              <a:rPr lang="en-US" dirty="0"/>
              <a:t>Have documentation current and accessible</a:t>
            </a:r>
          </a:p>
          <a:p>
            <a:pPr eaLnBrk="1" hangingPunct="1"/>
            <a:r>
              <a:rPr lang="en-US" dirty="0"/>
              <a:t>Relax</a:t>
            </a:r>
          </a:p>
          <a:p>
            <a:pPr lvl="1" eaLnBrk="1" hangingPunct="1"/>
            <a:r>
              <a:rPr lang="en-US" dirty="0"/>
              <a:t>You’ve done the hard work</a:t>
            </a:r>
          </a:p>
          <a:p>
            <a:pPr lvl="1" eaLnBrk="1" hangingPunct="1"/>
            <a:r>
              <a:rPr lang="en-US" dirty="0"/>
              <a:t>You have a great team</a:t>
            </a:r>
          </a:p>
          <a:p>
            <a:pPr lvl="1" eaLnBrk="1" hangingPunct="1"/>
            <a:r>
              <a:rPr lang="en-US" dirty="0"/>
              <a:t>You have pride and confidence in your service</a:t>
            </a:r>
          </a:p>
          <a:p>
            <a:pPr eaLnBrk="1" hangingPunct="1"/>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Getting Ready for the </a:t>
            </a:r>
            <a:br>
              <a:rPr lang="en-US"/>
            </a:br>
            <a:r>
              <a:rPr lang="en-US"/>
              <a:t>On-Site Review</a:t>
            </a:r>
          </a:p>
        </p:txBody>
      </p:sp>
      <p:sp>
        <p:nvSpPr>
          <p:cNvPr id="28675" name="Rectangle 8"/>
          <p:cNvSpPr>
            <a:spLocks noGrp="1" noChangeArrowheads="1"/>
          </p:cNvSpPr>
          <p:nvPr>
            <p:ph idx="1"/>
          </p:nvPr>
        </p:nvSpPr>
        <p:spPr/>
        <p:txBody>
          <a:bodyPr/>
          <a:lstStyle/>
          <a:p>
            <a:pPr eaLnBrk="1" hangingPunct="1">
              <a:buFontTx/>
              <a:buNone/>
            </a:pPr>
            <a:r>
              <a:rPr lang="en-US" sz="2400" b="1" dirty="0">
                <a:solidFill>
                  <a:srgbClr val="055A8D"/>
                </a:solidFill>
              </a:rPr>
              <a:t>Pre-Arrival</a:t>
            </a:r>
          </a:p>
          <a:p>
            <a:pPr eaLnBrk="1" hangingPunct="1">
              <a:buFont typeface="Wingdings" pitchFamily="2" charset="2"/>
              <a:buChar char="§"/>
            </a:pPr>
            <a:r>
              <a:rPr lang="en-US" sz="2400" dirty="0"/>
              <a:t>Team leader will contact site the night before</a:t>
            </a:r>
          </a:p>
          <a:p>
            <a:pPr eaLnBrk="1" hangingPunct="1">
              <a:buFont typeface="Wingdings" pitchFamily="2" charset="2"/>
              <a:buChar char="§"/>
            </a:pPr>
            <a:r>
              <a:rPr lang="en-US" sz="2400" dirty="0"/>
              <a:t>Make sure the team has clear directions to your site</a:t>
            </a:r>
          </a:p>
          <a:p>
            <a:pPr eaLnBrk="1" hangingPunct="1">
              <a:buFont typeface="Wingdings" pitchFamily="2" charset="2"/>
              <a:buChar char="§"/>
            </a:pPr>
            <a:r>
              <a:rPr lang="en-US" sz="2400" dirty="0"/>
              <a:t>Have key people there to meet the team</a:t>
            </a:r>
          </a:p>
          <a:p>
            <a:pPr lvl="1" eaLnBrk="1" hangingPunct="1">
              <a:buFont typeface="Symbol" pitchFamily="18" charset="2"/>
              <a:buChar char="-"/>
            </a:pPr>
            <a:r>
              <a:rPr lang="en-US" sz="2400" dirty="0"/>
              <a:t>Leadership/Management </a:t>
            </a:r>
          </a:p>
          <a:p>
            <a:pPr lvl="1" eaLnBrk="1" hangingPunct="1">
              <a:buFont typeface="Symbol" pitchFamily="18" charset="2"/>
              <a:buChar char="-"/>
            </a:pPr>
            <a:r>
              <a:rPr lang="en-US" sz="2400" dirty="0"/>
              <a:t>Medical Director</a:t>
            </a:r>
          </a:p>
          <a:p>
            <a:pPr lvl="1" eaLnBrk="1" hangingPunct="1">
              <a:buFont typeface="Symbol" pitchFamily="18" charset="2"/>
              <a:buChar char="-"/>
            </a:pPr>
            <a:r>
              <a:rPr lang="en-US" sz="2400" dirty="0"/>
              <a:t>Shift Supervisors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Getting Ready for the </a:t>
            </a:r>
            <a:br>
              <a:rPr lang="en-US"/>
            </a:br>
            <a:r>
              <a:rPr lang="en-US"/>
              <a:t>On-Site Review</a:t>
            </a:r>
          </a:p>
        </p:txBody>
      </p:sp>
      <p:sp>
        <p:nvSpPr>
          <p:cNvPr id="29699" name="Rectangle 3"/>
          <p:cNvSpPr>
            <a:spLocks noGrp="1" noChangeArrowheads="1"/>
          </p:cNvSpPr>
          <p:nvPr>
            <p:ph idx="1"/>
          </p:nvPr>
        </p:nvSpPr>
        <p:spPr/>
        <p:txBody>
          <a:bodyPr/>
          <a:lstStyle/>
          <a:p>
            <a:pPr eaLnBrk="1" hangingPunct="1">
              <a:buFontTx/>
              <a:buNone/>
            </a:pPr>
            <a:r>
              <a:rPr lang="en-US" sz="2400" b="1" dirty="0">
                <a:solidFill>
                  <a:srgbClr val="055A8D"/>
                </a:solidFill>
              </a:rPr>
              <a:t>Pre-Arrival</a:t>
            </a:r>
          </a:p>
          <a:p>
            <a:pPr eaLnBrk="1" hangingPunct="1">
              <a:buFontTx/>
              <a:buNone/>
            </a:pPr>
            <a:endParaRPr lang="en-US" sz="2400" b="1" dirty="0">
              <a:solidFill>
                <a:srgbClr val="055A8D"/>
              </a:solidFill>
            </a:endParaRPr>
          </a:p>
          <a:p>
            <a:pPr eaLnBrk="1" hangingPunct="1"/>
            <a:r>
              <a:rPr lang="en-US" sz="2400" dirty="0"/>
              <a:t>Provide a private, secure work area for the reviewers</a:t>
            </a:r>
          </a:p>
          <a:p>
            <a:pPr eaLnBrk="1" hangingPunct="1"/>
            <a:r>
              <a:rPr lang="en-US" sz="2400" dirty="0"/>
              <a:t>Be prepared to give a brief presentation about your organization</a:t>
            </a:r>
          </a:p>
          <a:p>
            <a:pPr eaLnBrk="1" hangingPunct="1"/>
            <a:r>
              <a:rPr lang="en-US" sz="2400" dirty="0"/>
              <a:t>Provide drivers and guides to other facilities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t>Site Review – Day 1</a:t>
            </a:r>
          </a:p>
        </p:txBody>
      </p:sp>
      <p:sp>
        <p:nvSpPr>
          <p:cNvPr id="30723" name="Rectangle 3"/>
          <p:cNvSpPr>
            <a:spLocks noGrp="1" noChangeArrowheads="1"/>
          </p:cNvSpPr>
          <p:nvPr>
            <p:ph idx="1"/>
          </p:nvPr>
        </p:nvSpPr>
        <p:spPr>
          <a:xfrm>
            <a:off x="533400" y="1981200"/>
            <a:ext cx="8229600" cy="4191000"/>
          </a:xfrm>
        </p:spPr>
        <p:txBody>
          <a:bodyPr/>
          <a:lstStyle/>
          <a:p>
            <a:pPr eaLnBrk="1" hangingPunct="1">
              <a:lnSpc>
                <a:spcPct val="100000"/>
              </a:lnSpc>
            </a:pPr>
            <a:r>
              <a:rPr lang="en-US" dirty="0"/>
              <a:t>Introductions and opening meeting</a:t>
            </a:r>
          </a:p>
          <a:p>
            <a:pPr eaLnBrk="1" hangingPunct="1">
              <a:lnSpc>
                <a:spcPct val="100000"/>
              </a:lnSpc>
            </a:pPr>
            <a:r>
              <a:rPr lang="en-US" dirty="0"/>
              <a:t>Representatives of your organization describe your operation</a:t>
            </a:r>
          </a:p>
          <a:p>
            <a:pPr eaLnBrk="1" hangingPunct="1">
              <a:lnSpc>
                <a:spcPct val="100000"/>
              </a:lnSpc>
            </a:pPr>
            <a:r>
              <a:rPr lang="en-US" dirty="0"/>
              <a:t>CAAS team will provide overview of CAAS and review schedule</a:t>
            </a:r>
          </a:p>
          <a:p>
            <a:pPr eaLnBrk="1" hangingPunct="1">
              <a:lnSpc>
                <a:spcPct val="100000"/>
              </a:lnSpc>
            </a:pPr>
            <a:r>
              <a:rPr lang="en-US" dirty="0"/>
              <a:t>Plan a brief tour of main facility</a:t>
            </a:r>
          </a:p>
          <a:p>
            <a:pPr eaLnBrk="1" hangingPunct="1">
              <a:lnSpc>
                <a:spcPct val="100000"/>
              </a:lnSpc>
            </a:pPr>
            <a:r>
              <a:rPr lang="en-US" dirty="0"/>
              <a:t>Reviewers will get to work- you can resume “normal” operations</a:t>
            </a:r>
          </a:p>
          <a:p>
            <a:pPr eaLnBrk="1" hangingPunct="1">
              <a:lnSpc>
                <a:spcPct val="100000"/>
              </a:lnSpc>
            </a:pPr>
            <a:r>
              <a:rPr lang="en-US" dirty="0"/>
              <a:t>Team will request documents, access to departments and personnel, or transport to other facilities as needed</a:t>
            </a:r>
          </a:p>
          <a:p>
            <a:pPr eaLnBrk="1" hangingPunct="1">
              <a:lnSpc>
                <a:spcPct val="100000"/>
              </a:lnSpc>
            </a:pPr>
            <a:r>
              <a:rPr lang="en-US" dirty="0"/>
              <a:t>End of day meeting</a:t>
            </a:r>
          </a:p>
          <a:p>
            <a:pPr lvl="1" eaLnBrk="1" hangingPunct="1">
              <a:lnSpc>
                <a:spcPct val="100000"/>
              </a:lnSpc>
            </a:pPr>
            <a:r>
              <a:rPr lang="en-US" dirty="0"/>
              <a:t>Identify any issues or concerns</a:t>
            </a:r>
          </a:p>
          <a:p>
            <a:pPr lvl="1" eaLnBrk="1" hangingPunct="1">
              <a:lnSpc>
                <a:spcPct val="100000"/>
              </a:lnSpc>
            </a:pPr>
            <a:r>
              <a:rPr lang="en-US" dirty="0"/>
              <a:t>Plan day two schedule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t>Site Review – Day 2</a:t>
            </a:r>
          </a:p>
        </p:txBody>
      </p:sp>
      <p:sp>
        <p:nvSpPr>
          <p:cNvPr id="31747" name="Rectangle 3"/>
          <p:cNvSpPr>
            <a:spLocks noGrp="1" noChangeArrowheads="1"/>
          </p:cNvSpPr>
          <p:nvPr>
            <p:ph idx="1"/>
          </p:nvPr>
        </p:nvSpPr>
        <p:spPr/>
        <p:txBody>
          <a:bodyPr/>
          <a:lstStyle/>
          <a:p>
            <a:pPr eaLnBrk="1" hangingPunct="1"/>
            <a:r>
              <a:rPr lang="en-US" dirty="0"/>
              <a:t>Team will finish review of documents, interviews and tours</a:t>
            </a:r>
          </a:p>
          <a:p>
            <a:pPr eaLnBrk="1" hangingPunct="1"/>
            <a:r>
              <a:rPr lang="en-US" dirty="0"/>
              <a:t>Reviewers may request to ride along with ambulances</a:t>
            </a:r>
          </a:p>
          <a:p>
            <a:pPr eaLnBrk="1" hangingPunct="1"/>
            <a:r>
              <a:rPr lang="en-US" dirty="0"/>
              <a:t>Mid- day progress report</a:t>
            </a:r>
          </a:p>
          <a:p>
            <a:pPr eaLnBrk="1" hangingPunct="1"/>
            <a:r>
              <a:rPr lang="en-US" dirty="0"/>
              <a:t>They will conduct a formal end of review meeting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Do’s…</a:t>
            </a:r>
          </a:p>
        </p:txBody>
      </p:sp>
      <p:sp>
        <p:nvSpPr>
          <p:cNvPr id="32771" name="Rectangle 7"/>
          <p:cNvSpPr>
            <a:spLocks noGrp="1" noChangeArrowheads="1"/>
          </p:cNvSpPr>
          <p:nvPr>
            <p:ph idx="1"/>
          </p:nvPr>
        </p:nvSpPr>
        <p:spPr/>
        <p:txBody>
          <a:bodyPr/>
          <a:lstStyle/>
          <a:p>
            <a:pPr eaLnBrk="1" hangingPunct="1"/>
            <a:r>
              <a:rPr lang="en-US" sz="2400" dirty="0"/>
              <a:t>Have management/key personnel available to reviewers</a:t>
            </a:r>
          </a:p>
          <a:p>
            <a:pPr eaLnBrk="1" hangingPunct="1"/>
            <a:r>
              <a:rPr lang="en-US" sz="2400" dirty="0"/>
              <a:t>Provide a private work area</a:t>
            </a:r>
          </a:p>
          <a:p>
            <a:pPr eaLnBrk="1" hangingPunct="1"/>
            <a:r>
              <a:rPr lang="en-US" sz="2400" dirty="0"/>
              <a:t>Provide coffee/soft Drinks/snacks</a:t>
            </a:r>
          </a:p>
          <a:p>
            <a:pPr eaLnBrk="1" hangingPunct="1"/>
            <a:r>
              <a:rPr lang="en-US" sz="2400" dirty="0"/>
              <a:t>Answer reviewer questions honestly</a:t>
            </a:r>
          </a:p>
          <a:p>
            <a:pPr eaLnBrk="1" hangingPunct="1"/>
            <a:r>
              <a:rPr lang="en-US" sz="2400" dirty="0"/>
              <a:t>Have all documents available for review team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And Don'ts…</a:t>
            </a:r>
          </a:p>
        </p:txBody>
      </p:sp>
      <p:sp>
        <p:nvSpPr>
          <p:cNvPr id="33795" name="Rectangle 3"/>
          <p:cNvSpPr>
            <a:spLocks noGrp="1" noChangeArrowheads="1"/>
          </p:cNvSpPr>
          <p:nvPr>
            <p:ph idx="1"/>
          </p:nvPr>
        </p:nvSpPr>
        <p:spPr/>
        <p:txBody>
          <a:bodyPr/>
          <a:lstStyle/>
          <a:p>
            <a:pPr eaLnBrk="1" hangingPunct="1"/>
            <a:r>
              <a:rPr lang="en-US" sz="2400" dirty="0"/>
              <a:t>Don’t buy meals for the reviewers</a:t>
            </a:r>
          </a:p>
          <a:p>
            <a:pPr eaLnBrk="1" hangingPunct="1"/>
            <a:r>
              <a:rPr lang="en-US" sz="2400" dirty="0"/>
              <a:t>Don’t socialize with the reviewers</a:t>
            </a:r>
          </a:p>
          <a:p>
            <a:pPr eaLnBrk="1" hangingPunct="1"/>
            <a:r>
              <a:rPr lang="en-US" sz="2400" dirty="0"/>
              <a:t>Don’t hide or conceal information</a:t>
            </a:r>
          </a:p>
          <a:p>
            <a:pPr eaLnBrk="1" hangingPunct="1"/>
            <a:r>
              <a:rPr lang="en-US" sz="2400" dirty="0"/>
              <a:t>Don’t stand over their shoulders</a:t>
            </a:r>
          </a:p>
          <a:p>
            <a:pPr eaLnBrk="1" hangingPunct="1"/>
            <a:r>
              <a:rPr lang="en-US" sz="2400" dirty="0"/>
              <a:t>Don’t ask them if you’ve passed</a:t>
            </a:r>
          </a:p>
          <a:p>
            <a:pPr eaLnBrk="1" hangingPunct="1"/>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t>After the On-Site Review</a:t>
            </a:r>
          </a:p>
        </p:txBody>
      </p:sp>
      <p:sp>
        <p:nvSpPr>
          <p:cNvPr id="34819" name="Rectangle 3"/>
          <p:cNvSpPr>
            <a:spLocks noGrp="1" noChangeArrowheads="1"/>
          </p:cNvSpPr>
          <p:nvPr>
            <p:ph idx="1"/>
          </p:nvPr>
        </p:nvSpPr>
        <p:spPr/>
        <p:txBody>
          <a:bodyPr/>
          <a:lstStyle/>
          <a:p>
            <a:pPr eaLnBrk="1" hangingPunct="1"/>
            <a:r>
              <a:rPr lang="en-US" dirty="0"/>
              <a:t>Team Leader compiles report and sends it to CAAS for final formatting</a:t>
            </a:r>
          </a:p>
          <a:p>
            <a:pPr eaLnBrk="1" hangingPunct="1"/>
            <a:r>
              <a:rPr lang="en-US" dirty="0"/>
              <a:t>Report Is returned to reviewers for approval</a:t>
            </a:r>
          </a:p>
          <a:p>
            <a:pPr eaLnBrk="1" hangingPunct="1"/>
            <a:r>
              <a:rPr lang="en-US" dirty="0"/>
              <a:t>Report sent to agency for additional comment period</a:t>
            </a:r>
          </a:p>
          <a:p>
            <a:pPr eaLnBrk="1" hangingPunct="1"/>
            <a:r>
              <a:rPr lang="en-US" dirty="0"/>
              <a:t>Review of report and action from the Panel of Commissioners</a:t>
            </a:r>
          </a:p>
          <a:p>
            <a:pPr eaLnBrk="1" hangingPunct="1"/>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t>Possible Action from the </a:t>
            </a:r>
            <a:br>
              <a:rPr lang="en-US"/>
            </a:br>
            <a:r>
              <a:rPr lang="en-US"/>
              <a:t>Panel of Commissioners</a:t>
            </a:r>
          </a:p>
        </p:txBody>
      </p:sp>
      <p:sp>
        <p:nvSpPr>
          <p:cNvPr id="35844" name="Rectangle 6"/>
          <p:cNvSpPr>
            <a:spLocks noGrp="1" noChangeArrowheads="1"/>
          </p:cNvSpPr>
          <p:nvPr>
            <p:ph type="body" sz="half" idx="2"/>
          </p:nvPr>
        </p:nvSpPr>
        <p:spPr>
          <a:xfrm>
            <a:off x="5105400" y="3200400"/>
            <a:ext cx="3505200" cy="1447800"/>
          </a:xfrm>
        </p:spPr>
        <p:txBody>
          <a:bodyPr/>
          <a:lstStyle/>
          <a:p>
            <a:pPr eaLnBrk="1" hangingPunct="1"/>
            <a:r>
              <a:rPr lang="en-US"/>
              <a:t>Three-Year Accreditation</a:t>
            </a:r>
          </a:p>
          <a:p>
            <a:pPr eaLnBrk="1" hangingPunct="1"/>
            <a:r>
              <a:rPr lang="en-US"/>
              <a:t>One-Year Accreditation</a:t>
            </a:r>
          </a:p>
          <a:p>
            <a:pPr eaLnBrk="1" hangingPunct="1"/>
            <a:r>
              <a:rPr lang="en-US"/>
              <a:t>Denial</a:t>
            </a:r>
          </a:p>
        </p:txBody>
      </p:sp>
      <p:pic>
        <p:nvPicPr>
          <p:cNvPr id="6" name="Content Placeholder 5" descr="amr mht.jpg"/>
          <p:cNvPicPr>
            <a:picLocks noGrp="1" noChangeAspect="1"/>
          </p:cNvPicPr>
          <p:nvPr>
            <p:ph sz="half" idx="1"/>
          </p:nvPr>
        </p:nvPicPr>
        <p:blipFill>
          <a:blip r:embed="rId3" cstate="print"/>
          <a:stretch>
            <a:fillRect/>
          </a:stretch>
        </p:blipFill>
        <p:spPr bwMode="auto">
          <a:xfrm>
            <a:off x="533400" y="2672023"/>
            <a:ext cx="4038600" cy="273315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a:t>Definitions</a:t>
            </a:r>
          </a:p>
        </p:txBody>
      </p:sp>
      <p:sp>
        <p:nvSpPr>
          <p:cNvPr id="164867" name="Rectangle 3"/>
          <p:cNvSpPr>
            <a:spLocks noGrp="1" noChangeArrowheads="1"/>
          </p:cNvSpPr>
          <p:nvPr>
            <p:ph idx="1"/>
          </p:nvPr>
        </p:nvSpPr>
        <p:spPr>
          <a:xfrm>
            <a:off x="533400" y="1752600"/>
            <a:ext cx="8229600" cy="4343400"/>
          </a:xfrm>
        </p:spPr>
        <p:txBody>
          <a:bodyPr/>
          <a:lstStyle/>
          <a:p>
            <a:pPr eaLnBrk="1" hangingPunct="1">
              <a:buFontTx/>
              <a:buNone/>
            </a:pPr>
            <a:r>
              <a:rPr lang="en-US"/>
              <a:t>	Inter-Facility Transports (IFT) services are defined as those agencies that regularly accept or plan for scheduled transports between healthcare facilities.</a:t>
            </a:r>
          </a:p>
          <a:p>
            <a:pPr eaLnBrk="1" hangingPunct="1">
              <a:buFontTx/>
              <a:buNone/>
            </a:pPr>
            <a:endParaRPr lang="en-US"/>
          </a:p>
          <a:p>
            <a:pPr eaLnBrk="1" hangingPunct="1">
              <a:buFontTx/>
              <a:buNone/>
            </a:pPr>
            <a:r>
              <a:rPr lang="en-US"/>
              <a:t>	Specialty Care Transport (SCT) services are defined as those agencies that regularly accept or plan for transports between healthcare facilities that are outside the normal scope of practice of an EMS provider. </a:t>
            </a:r>
          </a:p>
          <a:p>
            <a:pPr eaLnBrk="1" hangingPunct="1">
              <a:buFontTx/>
              <a:buNone/>
            </a:pPr>
            <a:r>
              <a:rPr lang="en-US"/>
              <a:t>		</a:t>
            </a:r>
            <a:r>
              <a:rPr lang="en-US" sz="1800" i="1"/>
              <a:t>-Examples include, but are not limited to: neonatal transports, 	balloon pump transports, medications outside EMS scene 	protocols, ventilator patients, etc.</a:t>
            </a:r>
            <a:r>
              <a:rPr lang="en-US" sz="1400" b="1" i="1"/>
              <a:t> </a:t>
            </a:r>
          </a:p>
          <a:p>
            <a:pPr eaLnBrk="1" hangingPunct="1">
              <a:buFontTx/>
              <a:buNone/>
            </a:pPr>
            <a:endParaRPr lang="en-US" sz="1400" b="1" i="1"/>
          </a:p>
          <a:p>
            <a:pPr eaLnBrk="1" hangingPunct="1"/>
            <a:endParaRPr lang="en-US"/>
          </a:p>
          <a:p>
            <a:pPr eaLnBrk="1" hangingPunct="1"/>
            <a:endParaRPr lang="en-US"/>
          </a:p>
          <a:p>
            <a:pPr eaLnBrk="1" hangingPunct="1">
              <a:buFontTx/>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fade">
                                      <p:cBhvr>
                                        <p:cTn id="7" dur="2000"/>
                                        <p:tgtEl>
                                          <p:spTgt spid="1648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4867">
                                            <p:txEl>
                                              <p:pRg st="0" end="0"/>
                                            </p:txEl>
                                          </p:spTgt>
                                        </p:tgtEl>
                                        <p:attrNameLst>
                                          <p:attrName>style.visibility</p:attrName>
                                        </p:attrNameLst>
                                      </p:cBhvr>
                                      <p:to>
                                        <p:strVal val="visible"/>
                                      </p:to>
                                    </p:set>
                                    <p:animEffect transition="in" filter="fade">
                                      <p:cBhvr>
                                        <p:cTn id="12" dur="2000"/>
                                        <p:tgtEl>
                                          <p:spTgt spid="1648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fade">
                                      <p:cBhvr>
                                        <p:cTn id="17" dur="20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fade">
                                      <p:cBhvr>
                                        <p:cTn id="22" dur="2000"/>
                                        <p:tgtEl>
                                          <p:spTgt spid="164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Appeals</a:t>
            </a:r>
          </a:p>
        </p:txBody>
      </p:sp>
      <p:sp>
        <p:nvSpPr>
          <p:cNvPr id="36867" name="Rectangle 7"/>
          <p:cNvSpPr>
            <a:spLocks noGrp="1" noChangeArrowheads="1"/>
          </p:cNvSpPr>
          <p:nvPr>
            <p:ph idx="1"/>
          </p:nvPr>
        </p:nvSpPr>
        <p:spPr/>
        <p:txBody>
          <a:bodyPr/>
          <a:lstStyle/>
          <a:p>
            <a:pPr eaLnBrk="1" hangingPunct="1"/>
            <a:r>
              <a:rPr lang="en-US" dirty="0"/>
              <a:t>Agency may communicate their response to any action or report</a:t>
            </a:r>
          </a:p>
          <a:p>
            <a:pPr eaLnBrk="1" hangingPunct="1"/>
            <a:r>
              <a:rPr lang="en-US" dirty="0"/>
              <a:t>Must provide documentation to back up any appeal</a:t>
            </a:r>
          </a:p>
          <a:p>
            <a:pPr eaLnBrk="1" hangingPunct="1"/>
            <a:r>
              <a:rPr lang="en-US" dirty="0"/>
              <a:t>The appeal will be judged against the standards</a:t>
            </a:r>
          </a:p>
          <a:p>
            <a:pPr eaLnBrk="1" hangingPunct="1"/>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br>
              <a:rPr lang="en-US" sz="2000"/>
            </a:br>
            <a:r>
              <a:rPr lang="en-US"/>
              <a:t>Reporting Changes</a:t>
            </a:r>
          </a:p>
        </p:txBody>
      </p:sp>
      <p:sp>
        <p:nvSpPr>
          <p:cNvPr id="37891" name="Rectangle 7"/>
          <p:cNvSpPr>
            <a:spLocks noGrp="1" noChangeArrowheads="1"/>
          </p:cNvSpPr>
          <p:nvPr>
            <p:ph idx="1"/>
          </p:nvPr>
        </p:nvSpPr>
        <p:spPr/>
        <p:txBody>
          <a:bodyPr/>
          <a:lstStyle/>
          <a:p>
            <a:pPr eaLnBrk="1" hangingPunct="1">
              <a:buFontTx/>
              <a:buNone/>
            </a:pPr>
            <a:r>
              <a:rPr lang="en-US" sz="2800" b="1" dirty="0"/>
              <a:t>	Once You Are Accredited You Will Need to Communicate Any Significant Changes to CAAS</a:t>
            </a:r>
          </a:p>
          <a:p>
            <a:pPr eaLnBrk="1" hangingPunct="1">
              <a:buFont typeface="Wingdings" pitchFamily="2" charset="2"/>
              <a:buChar char="§"/>
            </a:pPr>
            <a:r>
              <a:rPr lang="en-US" dirty="0"/>
              <a:t>When agency is acquired by, or merges with another agency</a:t>
            </a:r>
          </a:p>
          <a:p>
            <a:pPr eaLnBrk="1" hangingPunct="1">
              <a:buFont typeface="Wingdings" pitchFamily="2" charset="2"/>
              <a:buChar char="§"/>
            </a:pPr>
            <a:r>
              <a:rPr lang="en-US" dirty="0"/>
              <a:t>Any change in the size or scope of service</a:t>
            </a:r>
          </a:p>
          <a:p>
            <a:pPr eaLnBrk="1" hangingPunct="1">
              <a:buFont typeface="Wingdings" pitchFamily="2" charset="2"/>
              <a:buChar char="§"/>
            </a:pPr>
            <a:r>
              <a:rPr lang="en-US" dirty="0"/>
              <a:t>New or expanding operations</a:t>
            </a:r>
          </a:p>
          <a:p>
            <a:pPr eaLnBrk="1" hangingPunct="1">
              <a:buFont typeface="Wingdings" pitchFamily="2" charset="2"/>
              <a:buChar char="§"/>
            </a:pPr>
            <a:r>
              <a:rPr lang="en-US" dirty="0"/>
              <a:t>Major restructuring of operations or personnel</a:t>
            </a:r>
          </a:p>
          <a:p>
            <a:pPr eaLnBrk="1" hangingPunct="1">
              <a:buFont typeface="Wingdings" pitchFamily="2" charset="2"/>
              <a:buChar char="§"/>
            </a:pPr>
            <a:r>
              <a:rPr lang="en-US" dirty="0"/>
              <a:t>Major policy changes</a:t>
            </a:r>
            <a:endParaRPr lang="en-US" sz="28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t>Re-Accreditation</a:t>
            </a:r>
          </a:p>
        </p:txBody>
      </p:sp>
      <p:sp>
        <p:nvSpPr>
          <p:cNvPr id="38915" name="Rectangle 3"/>
          <p:cNvSpPr>
            <a:spLocks noGrp="1" noChangeArrowheads="1"/>
          </p:cNvSpPr>
          <p:nvPr>
            <p:ph idx="1"/>
          </p:nvPr>
        </p:nvSpPr>
        <p:spPr>
          <a:xfrm>
            <a:off x="533400" y="2133600"/>
            <a:ext cx="8229600" cy="4114800"/>
          </a:xfrm>
        </p:spPr>
        <p:txBody>
          <a:bodyPr/>
          <a:lstStyle/>
          <a:p>
            <a:pPr eaLnBrk="1" hangingPunct="1"/>
            <a:r>
              <a:rPr lang="en-US" dirty="0"/>
              <a:t>Same criteria as initial accreditation</a:t>
            </a:r>
          </a:p>
          <a:p>
            <a:pPr eaLnBrk="1" hangingPunct="1"/>
            <a:r>
              <a:rPr lang="en-US" dirty="0"/>
              <a:t>Same fee structure</a:t>
            </a:r>
          </a:p>
          <a:p>
            <a:pPr eaLnBrk="1" hangingPunct="1"/>
            <a:r>
              <a:rPr lang="en-US" dirty="0"/>
              <a:t>Application and documentation materials due </a:t>
            </a:r>
            <a:r>
              <a:rPr lang="en-US" b="1" dirty="0">
                <a:solidFill>
                  <a:srgbClr val="FF0000"/>
                </a:solidFill>
              </a:rPr>
              <a:t>6 MONTHS </a:t>
            </a:r>
            <a:r>
              <a:rPr lang="en-US" dirty="0"/>
              <a:t>prior to expiration date</a:t>
            </a:r>
          </a:p>
          <a:p>
            <a:pPr eaLnBrk="1" hangingPunct="1"/>
            <a:r>
              <a:rPr lang="en-US" dirty="0"/>
              <a:t>Expect that CAAS will look closely at all previous deficiencies</a:t>
            </a:r>
          </a:p>
          <a:p>
            <a:pPr eaLnBrk="1" hangingPunct="1"/>
            <a:r>
              <a:rPr lang="en-US" dirty="0"/>
              <a:t>Increased emphasis on outcomes and results for continuous improvement </a:t>
            </a:r>
            <a:r>
              <a:rPr lang="en-US" dirty="0" err="1"/>
              <a:t>initatives</a:t>
            </a:r>
            <a:r>
              <a:rPr lang="en-US" dirty="0"/>
              <a:t> </a:t>
            </a:r>
          </a:p>
          <a:p>
            <a:pPr eaLnBrk="1" hangingPunct="1"/>
            <a:endParaRPr lang="en-US" dirty="0"/>
          </a:p>
        </p:txBody>
      </p:sp>
      <p:pic>
        <p:nvPicPr>
          <p:cNvPr id="54277" name="Picture 5" descr="C:\Users\sarah\AppData\Local\Microsoft\Windows\Temporary Internet Files\Content.IE5\6UR6QLPB\MP900175492[1].jpg"/>
          <p:cNvPicPr>
            <a:picLocks noChangeAspect="1" noChangeArrowheads="1"/>
          </p:cNvPicPr>
          <p:nvPr/>
        </p:nvPicPr>
        <p:blipFill>
          <a:blip r:embed="rId3" cstate="print"/>
          <a:srcRect l="6790" t="16667" r="12963" b="20833"/>
          <a:stretch>
            <a:fillRect/>
          </a:stretch>
        </p:blipFill>
        <p:spPr bwMode="auto">
          <a:xfrm>
            <a:off x="6400800" y="1752600"/>
            <a:ext cx="924560" cy="1066800"/>
          </a:xfrm>
          <a:prstGeom prst="rect">
            <a:avLst/>
          </a:prstGeom>
          <a:noFill/>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down)">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down)">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down)">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427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8915">
                                            <p:txEl>
                                              <p:pRg st="3" end="3"/>
                                            </p:txEl>
                                          </p:spTgt>
                                        </p:tgtEl>
                                        <p:attrNameLst>
                                          <p:attrName>style.visibility</p:attrName>
                                        </p:attrNameLst>
                                      </p:cBhvr>
                                      <p:to>
                                        <p:strVal val="visible"/>
                                      </p:to>
                                    </p:set>
                                    <p:animEffect transition="in" filter="wipe(down)">
                                      <p:cBhvr>
                                        <p:cTn id="26" dur="500"/>
                                        <p:tgtEl>
                                          <p:spTgt spid="3891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Effect transition="in" filter="wipe(down)">
                                      <p:cBhvr>
                                        <p:cTn id="31"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t>Your Ongoing Resources</a:t>
            </a:r>
          </a:p>
        </p:txBody>
      </p:sp>
      <p:sp>
        <p:nvSpPr>
          <p:cNvPr id="39939" name="Rectangle 3"/>
          <p:cNvSpPr>
            <a:spLocks noGrp="1" noChangeArrowheads="1"/>
          </p:cNvSpPr>
          <p:nvPr>
            <p:ph idx="1"/>
          </p:nvPr>
        </p:nvSpPr>
        <p:spPr/>
        <p:txBody>
          <a:bodyPr/>
          <a:lstStyle/>
          <a:p>
            <a:pPr eaLnBrk="1" hangingPunct="1"/>
            <a:r>
              <a:rPr lang="en-US"/>
              <a:t>CAAS Staff</a:t>
            </a:r>
          </a:p>
          <a:p>
            <a:pPr lvl="1" eaLnBrk="1" hangingPunct="1"/>
            <a:r>
              <a:rPr lang="en-US"/>
              <a:t>1-847-657-6828</a:t>
            </a:r>
          </a:p>
          <a:p>
            <a:pPr eaLnBrk="1" hangingPunct="1"/>
            <a:r>
              <a:rPr lang="en-US"/>
              <a:t>CAAS Helpline </a:t>
            </a:r>
          </a:p>
          <a:p>
            <a:pPr lvl="1" eaLnBrk="1" hangingPunct="1"/>
            <a:r>
              <a:rPr lang="en-US"/>
              <a:t>1-877-457-CAAS (2227)</a:t>
            </a:r>
          </a:p>
          <a:p>
            <a:pPr eaLnBrk="1" hangingPunct="1"/>
            <a:r>
              <a:rPr lang="en-US"/>
              <a:t>CAAS Website</a:t>
            </a:r>
          </a:p>
          <a:p>
            <a:pPr lvl="1" eaLnBrk="1" hangingPunct="1"/>
            <a:r>
              <a:rPr lang="en-US"/>
              <a:t>www.caas.org </a:t>
            </a:r>
          </a:p>
          <a:p>
            <a:pPr eaLnBrk="1" hangingPunct="1"/>
            <a:r>
              <a:rPr lang="en-US"/>
              <a:t>Agency Networking</a:t>
            </a:r>
          </a:p>
          <a:p>
            <a:pPr lvl="1" eaLnBrk="1" hangingPunct="1"/>
            <a:r>
              <a:rPr lang="en-US"/>
              <a:t>Accredited Agencies</a:t>
            </a:r>
          </a:p>
          <a:p>
            <a:pPr lvl="1" eaLnBrk="1" hangingPunct="1"/>
            <a:r>
              <a:rPr lang="en-US"/>
              <a:t>Seminar Attendees </a:t>
            </a:r>
          </a:p>
          <a:p>
            <a:pPr eaLnBrk="1" hangingPunct="1"/>
            <a:endParaRPr lang="en-US"/>
          </a:p>
        </p:txBody>
      </p:sp>
      <p:pic>
        <p:nvPicPr>
          <p:cNvPr id="4" name="Picture 3" descr="facebooklinkbutton.gif"/>
          <p:cNvPicPr>
            <a:picLocks noChangeAspect="1"/>
          </p:cNvPicPr>
          <p:nvPr/>
        </p:nvPicPr>
        <p:blipFill>
          <a:blip r:embed="rId3" cstate="print"/>
          <a:stretch>
            <a:fillRect/>
          </a:stretch>
        </p:blipFill>
        <p:spPr>
          <a:xfrm>
            <a:off x="4571999" y="2057400"/>
            <a:ext cx="1995055" cy="609600"/>
          </a:xfrm>
          <a:prstGeom prst="rect">
            <a:avLst/>
          </a:prstGeom>
        </p:spPr>
      </p:pic>
      <p:pic>
        <p:nvPicPr>
          <p:cNvPr id="5" name="Picture 4" descr="follow_bird_usa.png"/>
          <p:cNvPicPr>
            <a:picLocks noChangeAspect="1"/>
          </p:cNvPicPr>
          <p:nvPr/>
        </p:nvPicPr>
        <p:blipFill>
          <a:blip r:embed="rId4" cstate="print"/>
          <a:stretch>
            <a:fillRect/>
          </a:stretch>
        </p:blipFill>
        <p:spPr>
          <a:xfrm>
            <a:off x="5943600" y="3505200"/>
            <a:ext cx="1905000" cy="685800"/>
          </a:xfrm>
          <a:prstGeom prst="rect">
            <a:avLst/>
          </a:prstGeom>
        </p:spPr>
      </p:pic>
      <p:pic>
        <p:nvPicPr>
          <p:cNvPr id="6" name="Picture 5" descr="linked in logo gif.GIF"/>
          <p:cNvPicPr>
            <a:picLocks noChangeAspect="1"/>
          </p:cNvPicPr>
          <p:nvPr/>
        </p:nvPicPr>
        <p:blipFill>
          <a:blip r:embed="rId5" cstate="print"/>
          <a:stretch>
            <a:fillRect/>
          </a:stretch>
        </p:blipFill>
        <p:spPr>
          <a:xfrm>
            <a:off x="4876800" y="4838700"/>
            <a:ext cx="1143000" cy="9525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t>Questions ?</a:t>
            </a:r>
          </a:p>
        </p:txBody>
      </p:sp>
      <p:pic>
        <p:nvPicPr>
          <p:cNvPr id="5" name="Content Placeholder 4" descr="delaware co ems photo.jpg"/>
          <p:cNvPicPr>
            <a:picLocks noGrp="1" noChangeAspect="1"/>
          </p:cNvPicPr>
          <p:nvPr>
            <p:ph idx="1"/>
          </p:nvPr>
        </p:nvPicPr>
        <p:blipFill>
          <a:blip r:embed="rId3" cstate="print"/>
          <a:stretch>
            <a:fillRect/>
          </a:stretch>
        </p:blipFill>
        <p:spPr>
          <a:xfrm>
            <a:off x="1600200" y="1752600"/>
            <a:ext cx="5791200" cy="43434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pPr>
              <a:buNone/>
            </a:pPr>
            <a:r>
              <a:rPr lang="en-US" dirty="0"/>
              <a:t>Special Teams</a:t>
            </a:r>
          </a:p>
          <a:p>
            <a:pPr>
              <a:buNone/>
            </a:pPr>
            <a:endParaRPr lang="en-US" dirty="0"/>
          </a:p>
          <a:p>
            <a:pPr>
              <a:buNone/>
            </a:pPr>
            <a:r>
              <a:rPr lang="en-US" dirty="0"/>
              <a:t>	Teams of employees established by the agency for specialized purposes.  Examples may include: Wilderness Rescue, Bike Teams, Swift Water Rescue, Dive Teams, High Angle Rescue, SWAT Teams, etc.  </a:t>
            </a:r>
          </a:p>
        </p:txBody>
      </p:sp>
      <p:pic>
        <p:nvPicPr>
          <p:cNvPr id="93187" name="Picture 3"/>
          <p:cNvPicPr>
            <a:picLocks noChangeAspect="1" noChangeArrowheads="1"/>
          </p:cNvPicPr>
          <p:nvPr/>
        </p:nvPicPr>
        <p:blipFill>
          <a:blip r:embed="rId2" cstate="print"/>
          <a:srcRect/>
          <a:stretch>
            <a:fillRect/>
          </a:stretch>
        </p:blipFill>
        <p:spPr bwMode="auto">
          <a:xfrm>
            <a:off x="4648200" y="4114800"/>
            <a:ext cx="3509682" cy="215655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US"/>
              <a:t>Definitions</a:t>
            </a:r>
          </a:p>
        </p:txBody>
      </p:sp>
      <p:sp>
        <p:nvSpPr>
          <p:cNvPr id="166915" name="Rectangle 3"/>
          <p:cNvSpPr>
            <a:spLocks noGrp="1" noChangeArrowheads="1"/>
          </p:cNvSpPr>
          <p:nvPr>
            <p:ph idx="1"/>
          </p:nvPr>
        </p:nvSpPr>
        <p:spPr/>
        <p:txBody>
          <a:bodyPr/>
          <a:lstStyle/>
          <a:p>
            <a:pPr eaLnBrk="1" hangingPunct="1">
              <a:buFontTx/>
              <a:buNone/>
            </a:pPr>
            <a:r>
              <a:rPr lang="en-US" dirty="0"/>
              <a:t>	“A”= Any.  This line is to be checked if any IFT, SCT or ST is done or  planned for.</a:t>
            </a:r>
          </a:p>
          <a:p>
            <a:pPr eaLnBrk="1" hangingPunct="1">
              <a:buFontTx/>
              <a:buNone/>
            </a:pPr>
            <a:r>
              <a:rPr lang="en-US" dirty="0"/>
              <a:t>	“D” = Dedicated.  This line is to be checked if crews and/or vehicles are dedicated to IFT, SCT or ST’s. </a:t>
            </a:r>
          </a:p>
          <a:p>
            <a:pPr eaLnBrk="1" hangingPunct="1">
              <a:buFontTx/>
              <a:buNone/>
            </a:pPr>
            <a:endParaRPr lang="en-US" dirty="0"/>
          </a:p>
          <a:p>
            <a:pPr eaLnBrk="1" hangingPunct="1">
              <a:buFontTx/>
              <a:buNone/>
            </a:pPr>
            <a:r>
              <a:rPr lang="en-US" dirty="0"/>
              <a:t>	</a:t>
            </a:r>
            <a:r>
              <a:rPr lang="en-US" sz="1800" i="1" dirty="0"/>
              <a:t>You are asked to self-determine whether or not you accept or regularly plan for IFT or SCT calls within your agency (</a:t>
            </a:r>
            <a:r>
              <a:rPr lang="en-US" sz="1800" i="1" dirty="0" err="1"/>
              <a:t>pg</a:t>
            </a:r>
            <a:r>
              <a:rPr lang="en-US" sz="1800" i="1" dirty="0"/>
              <a:t> 3 of application).  However, the site reviewers will have the obligation to evaluate your agency based upon all appropriate CAAS standards.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fade">
                                      <p:cBhvr>
                                        <p:cTn id="7" dur="2000"/>
                                        <p:tgtEl>
                                          <p:spTgt spid="1669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6915">
                                            <p:txEl>
                                              <p:pRg st="0" end="0"/>
                                            </p:txEl>
                                          </p:spTgt>
                                        </p:tgtEl>
                                        <p:attrNameLst>
                                          <p:attrName>style.visibility</p:attrName>
                                        </p:attrNameLst>
                                      </p:cBhvr>
                                      <p:to>
                                        <p:strVal val="visible"/>
                                      </p:to>
                                    </p:set>
                                    <p:animEffect transition="in" filter="fade">
                                      <p:cBhvr>
                                        <p:cTn id="12" dur="2000"/>
                                        <p:tgtEl>
                                          <p:spTgt spid="1669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6915">
                                            <p:txEl>
                                              <p:pRg st="1" end="1"/>
                                            </p:txEl>
                                          </p:spTgt>
                                        </p:tgtEl>
                                        <p:attrNameLst>
                                          <p:attrName>style.visibility</p:attrName>
                                        </p:attrNameLst>
                                      </p:cBhvr>
                                      <p:to>
                                        <p:strVal val="visible"/>
                                      </p:to>
                                    </p:set>
                                    <p:animEffect transition="in" filter="fade">
                                      <p:cBhvr>
                                        <p:cTn id="17" dur="2000"/>
                                        <p:tgtEl>
                                          <p:spTgt spid="1669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6915">
                                            <p:txEl>
                                              <p:pRg st="3" end="3"/>
                                            </p:txEl>
                                          </p:spTgt>
                                        </p:tgtEl>
                                        <p:attrNameLst>
                                          <p:attrName>style.visibility</p:attrName>
                                        </p:attrNameLst>
                                      </p:cBhvr>
                                      <p:to>
                                        <p:strVal val="visible"/>
                                      </p:to>
                                    </p:set>
                                    <p:animEffect transition="in" filter="fade">
                                      <p:cBhvr>
                                        <p:cTn id="22" dur="2000"/>
                                        <p:tgtEl>
                                          <p:spTgt spid="166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Application Package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157" y="1524000"/>
            <a:ext cx="7929575" cy="4724400"/>
          </a:xfrm>
        </p:spPr>
      </p:pic>
    </p:spTree>
    <p:extLst>
      <p:ext uri="{BB962C8B-B14F-4D97-AF65-F5344CB8AC3E}">
        <p14:creationId xmlns:p14="http://schemas.microsoft.com/office/powerpoint/2010/main" val="1471790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Application Package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600200"/>
            <a:ext cx="8656078" cy="4572000"/>
          </a:xfrm>
        </p:spPr>
      </p:pic>
    </p:spTree>
    <p:extLst>
      <p:ext uri="{BB962C8B-B14F-4D97-AF65-F5344CB8AC3E}">
        <p14:creationId xmlns:p14="http://schemas.microsoft.com/office/powerpoint/2010/main" val="176058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Application</a:t>
            </a:r>
          </a:p>
        </p:txBody>
      </p:sp>
      <p:sp>
        <p:nvSpPr>
          <p:cNvPr id="3" name="Content Placeholder 2"/>
          <p:cNvSpPr>
            <a:spLocks noGrp="1"/>
          </p:cNvSpPr>
          <p:nvPr>
            <p:ph idx="1"/>
          </p:nvPr>
        </p:nvSpPr>
        <p:spPr/>
        <p:txBody>
          <a:bodyPr/>
          <a:lstStyle/>
          <a:p>
            <a:pPr eaLnBrk="1" hangingPunct="1">
              <a:lnSpc>
                <a:spcPct val="100000"/>
              </a:lnSpc>
              <a:buFontTx/>
              <a:buNone/>
            </a:pPr>
            <a:r>
              <a:rPr lang="en-US" b="1" dirty="0">
                <a:solidFill>
                  <a:srgbClr val="055A8D"/>
                </a:solidFill>
              </a:rPr>
              <a:t>Instructions</a:t>
            </a:r>
          </a:p>
          <a:p>
            <a:pPr eaLnBrk="1" hangingPunct="1">
              <a:lnSpc>
                <a:spcPct val="100000"/>
              </a:lnSpc>
              <a:buFontTx/>
              <a:buNone/>
            </a:pPr>
            <a:endParaRPr lang="en-US" b="1" dirty="0">
              <a:solidFill>
                <a:srgbClr val="055A8D"/>
              </a:solidFill>
            </a:endParaRPr>
          </a:p>
          <a:p>
            <a:pPr eaLnBrk="1" hangingPunct="1">
              <a:lnSpc>
                <a:spcPct val="100000"/>
              </a:lnSpc>
              <a:buFont typeface="Wingdings" pitchFamily="2" charset="2"/>
              <a:buChar char="§"/>
            </a:pPr>
            <a:r>
              <a:rPr lang="en-US" dirty="0"/>
              <a:t>Included with the application </a:t>
            </a:r>
            <a:r>
              <a:rPr lang="en-US" dirty="0">
                <a:sym typeface="Wingdings" panose="05000000000000000000" pitchFamily="2" charset="2"/>
              </a:rPr>
              <a:t></a:t>
            </a:r>
            <a:r>
              <a:rPr lang="en-US" dirty="0"/>
              <a:t>  </a:t>
            </a:r>
            <a:r>
              <a:rPr lang="en-US" dirty="0">
                <a:solidFill>
                  <a:srgbClr val="FF0000"/>
                </a:solidFill>
              </a:rPr>
              <a:t>OPEN FIRST</a:t>
            </a:r>
          </a:p>
          <a:p>
            <a:pPr eaLnBrk="1" hangingPunct="1">
              <a:lnSpc>
                <a:spcPct val="100000"/>
              </a:lnSpc>
              <a:buFont typeface="Wingdings" pitchFamily="2" charset="2"/>
              <a:buChar char="§"/>
            </a:pPr>
            <a:endParaRPr lang="en-US" dirty="0"/>
          </a:p>
          <a:p>
            <a:pPr eaLnBrk="1" hangingPunct="1">
              <a:lnSpc>
                <a:spcPct val="100000"/>
              </a:lnSpc>
              <a:buFont typeface="Wingdings" pitchFamily="2" charset="2"/>
              <a:buChar char="§"/>
            </a:pPr>
            <a:r>
              <a:rPr lang="en-US" dirty="0"/>
              <a:t>Provide clear descriptions for application and documentation assembly and submission</a:t>
            </a:r>
          </a:p>
          <a:p>
            <a:pPr eaLnBrk="1" hangingPunct="1">
              <a:lnSpc>
                <a:spcPct val="100000"/>
              </a:lnSpc>
              <a:buFont typeface="Wingdings" pitchFamily="2" charset="2"/>
              <a:buChar char="§"/>
            </a:pPr>
            <a:endParaRPr lang="en-US" dirty="0"/>
          </a:p>
          <a:p>
            <a:pPr eaLnBrk="1" hangingPunct="1">
              <a:lnSpc>
                <a:spcPct val="100000"/>
              </a:lnSpc>
              <a:buFont typeface="Wingdings" pitchFamily="2" charset="2"/>
              <a:buChar char="§"/>
            </a:pPr>
            <a:r>
              <a:rPr lang="en-US" dirty="0"/>
              <a:t>Applications submitted incorrectly may be DENIED.</a:t>
            </a:r>
          </a:p>
          <a:p>
            <a:endParaRPr lang="en-US" dirty="0"/>
          </a:p>
        </p:txBody>
      </p:sp>
    </p:spTree>
  </p:cSld>
  <p:clrMapOvr>
    <a:masterClrMapping/>
  </p:clrMapOvr>
</p:sld>
</file>

<file path=ppt/theme/theme1.xml><?xml version="1.0" encoding="utf-8"?>
<a:theme xmlns:a="http://schemas.openxmlformats.org/drawingml/2006/main" name="BlankPresentation">
  <a:themeElements>
    <a:clrScheme name="Blank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Presentation">
      <a:majorFont>
        <a:latin typeface="Arial Black"/>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2" charset="0"/>
            <a:ea typeface="Osaka" pitchFamily="11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2" charset="0"/>
            <a:ea typeface="Osaka" pitchFamily="115" charset="-128"/>
          </a:defRPr>
        </a:defPPr>
      </a:lstStyle>
    </a:lnDef>
  </a:objectDefaults>
  <a:extraClrSchemeLst>
    <a:extraClrScheme>
      <a:clrScheme name="Blank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764</Words>
  <Application>Microsoft Office PowerPoint</Application>
  <PresentationFormat>On-screen Show (4:3)</PresentationFormat>
  <Paragraphs>227</Paragraphs>
  <Slides>44</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Black</vt:lpstr>
      <vt:lpstr>Osaka</vt:lpstr>
      <vt:lpstr>Symbol</vt:lpstr>
      <vt:lpstr>Times</vt:lpstr>
      <vt:lpstr>Wingdings</vt:lpstr>
      <vt:lpstr>ヒラギノ角ゴ Pro W3</vt:lpstr>
      <vt:lpstr>BlankPresentation</vt:lpstr>
      <vt:lpstr>Accreditation Webinar Part 3 From Application to Accreditation  </vt:lpstr>
      <vt:lpstr>The Application and  Documentation Package</vt:lpstr>
      <vt:lpstr>The Application</vt:lpstr>
      <vt:lpstr>Definitions</vt:lpstr>
      <vt:lpstr>Definitions</vt:lpstr>
      <vt:lpstr>Definitions</vt:lpstr>
      <vt:lpstr>The Application Package</vt:lpstr>
      <vt:lpstr>The Application Package</vt:lpstr>
      <vt:lpstr>The Application</vt:lpstr>
      <vt:lpstr>The Application Package</vt:lpstr>
      <vt:lpstr>The Application Package</vt:lpstr>
      <vt:lpstr>Application- Introduction</vt:lpstr>
      <vt:lpstr>Application- Introduction</vt:lpstr>
      <vt:lpstr>Application- Introduction</vt:lpstr>
      <vt:lpstr>Application- Introduction</vt:lpstr>
      <vt:lpstr>Application- Introduction</vt:lpstr>
      <vt:lpstr>Application- Introduction</vt:lpstr>
      <vt:lpstr>Application- Introduction</vt:lpstr>
      <vt:lpstr>Application and Documentation </vt:lpstr>
      <vt:lpstr>Completing the Application</vt:lpstr>
      <vt:lpstr>Completing the Application</vt:lpstr>
      <vt:lpstr>Providing the Documentation</vt:lpstr>
      <vt:lpstr>The Documentation Checklist </vt:lpstr>
      <vt:lpstr>Providing the Documentation</vt:lpstr>
      <vt:lpstr>Providing the Documentation</vt:lpstr>
      <vt:lpstr>Providing the Documentation</vt:lpstr>
      <vt:lpstr>Instructions for Submission</vt:lpstr>
      <vt:lpstr>The Off-Site Review</vt:lpstr>
      <vt:lpstr>The On-Site Review</vt:lpstr>
      <vt:lpstr>Getting Ready for the  On-Site Review</vt:lpstr>
      <vt:lpstr>Getting Ready for the  On-Site Review</vt:lpstr>
      <vt:lpstr>Getting Ready for the  On-Site Review</vt:lpstr>
      <vt:lpstr>Getting Ready for the  On-Site Review</vt:lpstr>
      <vt:lpstr>Site Review – Day 1</vt:lpstr>
      <vt:lpstr>Site Review – Day 2</vt:lpstr>
      <vt:lpstr>Do’s…</vt:lpstr>
      <vt:lpstr>And Don'ts…</vt:lpstr>
      <vt:lpstr>After the On-Site Review</vt:lpstr>
      <vt:lpstr>Possible Action from the  Panel of Commissioners</vt:lpstr>
      <vt:lpstr>Appeals</vt:lpstr>
      <vt:lpstr> Reporting Changes</vt:lpstr>
      <vt:lpstr>Re-Accreditation</vt:lpstr>
      <vt:lpstr>Your Ongoing Resources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2017-03-16T16:23:24Z</dcterms:created>
  <dcterms:modified xsi:type="dcterms:W3CDTF">2017-03-20T02:31:14Z</dcterms:modified>
</cp:coreProperties>
</file>