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10" r:id="rId5"/>
    <p:sldId id="331" r:id="rId6"/>
    <p:sldId id="339" r:id="rId7"/>
    <p:sldId id="341" r:id="rId8"/>
    <p:sldId id="355" r:id="rId9"/>
    <p:sldId id="364" r:id="rId10"/>
    <p:sldId id="357" r:id="rId11"/>
    <p:sldId id="358" r:id="rId12"/>
    <p:sldId id="359" r:id="rId13"/>
    <p:sldId id="360" r:id="rId14"/>
    <p:sldId id="353" r:id="rId15"/>
    <p:sldId id="363" r:id="rId16"/>
    <p:sldId id="362" r:id="rId17"/>
    <p:sldId id="361" r:id="rId18"/>
    <p:sldId id="340" r:id="rId19"/>
    <p:sldId id="336" r:id="rId20"/>
    <p:sldId id="352" r:id="rId21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9424"/>
    <a:srgbClr val="AA9D26"/>
    <a:srgbClr val="BAAC2A"/>
    <a:srgbClr val="908774"/>
    <a:srgbClr val="ECF5D5"/>
    <a:srgbClr val="C41200"/>
    <a:srgbClr val="055A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E858A-EE8F-49DC-82CB-F708D8DCD318}" v="2" dt="2025-03-18T15:55:09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6" autoAdjust="0"/>
    <p:restoredTop sz="97133" autoAdjust="0"/>
  </p:normalViewPr>
  <p:slideViewPr>
    <p:cSldViewPr>
      <p:cViewPr varScale="1">
        <p:scale>
          <a:sx n="118" d="100"/>
          <a:sy n="118" d="100"/>
        </p:scale>
        <p:origin x="190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74" y="-84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048" cy="47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8" tIns="47109" rIns="94218" bIns="47109" numCol="1" anchor="t" anchorCtr="0" compatLnSpc="1">
            <a:prstTxWarp prst="textNoShape">
              <a:avLst/>
            </a:prstTxWarp>
          </a:bodyPr>
          <a:lstStyle>
            <a:lvl1pPr defTabSz="942344" eaLnBrk="0" hangingPunct="0">
              <a:defRPr sz="1300">
                <a:latin typeface="Times" pitchFamily="82" charset="0"/>
                <a:ea typeface="Osaka" pitchFamily="11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887" y="1"/>
            <a:ext cx="3078048" cy="47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8" tIns="47109" rIns="94218" bIns="47109" numCol="1" anchor="t" anchorCtr="0" compatLnSpc="1">
            <a:prstTxWarp prst="textNoShape">
              <a:avLst/>
            </a:prstTxWarp>
          </a:bodyPr>
          <a:lstStyle>
            <a:lvl1pPr algn="r" defTabSz="942344" eaLnBrk="0" hangingPunct="0">
              <a:defRPr sz="1300">
                <a:latin typeface="Times" pitchFamily="82" charset="0"/>
                <a:ea typeface="Osaka" pitchFamily="115" charset="-128"/>
                <a:cs typeface="+mn-cs"/>
              </a:defRPr>
            </a:lvl1pPr>
          </a:lstStyle>
          <a:p>
            <a:pPr>
              <a:defRPr/>
            </a:pPr>
            <a:fld id="{4DCA9DDC-529B-4837-A602-463827A0BD4C}" type="datetimeFigureOut">
              <a:rPr lang="en-US"/>
              <a:pPr>
                <a:defRPr/>
              </a:pPr>
              <a:t>3/18/2025</a:t>
            </a:fld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6569"/>
            <a:ext cx="3078048" cy="47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8" tIns="47109" rIns="94218" bIns="47109" numCol="1" anchor="b" anchorCtr="0" compatLnSpc="1">
            <a:prstTxWarp prst="textNoShape">
              <a:avLst/>
            </a:prstTxWarp>
          </a:bodyPr>
          <a:lstStyle>
            <a:lvl1pPr defTabSz="942344" eaLnBrk="0" hangingPunct="0">
              <a:defRPr sz="1300">
                <a:latin typeface="Times" pitchFamily="82" charset="0"/>
                <a:ea typeface="Osaka" pitchFamily="11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887" y="8916569"/>
            <a:ext cx="3078048" cy="47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8" tIns="47109" rIns="94218" bIns="47109" numCol="1" anchor="b" anchorCtr="0" compatLnSpc="1">
            <a:prstTxWarp prst="textNoShape">
              <a:avLst/>
            </a:prstTxWarp>
          </a:bodyPr>
          <a:lstStyle>
            <a:lvl1pPr algn="r" defTabSz="942344" eaLnBrk="0" hangingPunct="0">
              <a:defRPr sz="1300">
                <a:latin typeface="Times" pitchFamily="82" charset="0"/>
                <a:ea typeface="Osaka" pitchFamily="115" charset="-128"/>
                <a:cs typeface="+mn-cs"/>
              </a:defRPr>
            </a:lvl1pPr>
          </a:lstStyle>
          <a:p>
            <a:pPr>
              <a:defRPr/>
            </a:pPr>
            <a:fld id="{171B4786-6178-4F31-AECD-374472EB4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048" cy="47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8" tIns="47109" rIns="94218" bIns="47109" numCol="1" anchor="t" anchorCtr="0" compatLnSpc="1">
            <a:prstTxWarp prst="textNoShape">
              <a:avLst/>
            </a:prstTxWarp>
          </a:bodyPr>
          <a:lstStyle>
            <a:lvl1pPr defTabSz="942344" eaLnBrk="0" hangingPunct="0">
              <a:defRPr sz="1300">
                <a:latin typeface="Times" pitchFamily="82" charset="0"/>
                <a:ea typeface="Osaka" pitchFamily="11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887" y="1"/>
            <a:ext cx="3078048" cy="47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8" tIns="47109" rIns="94218" bIns="47109" numCol="1" anchor="t" anchorCtr="0" compatLnSpc="1">
            <a:prstTxWarp prst="textNoShape">
              <a:avLst/>
            </a:prstTxWarp>
          </a:bodyPr>
          <a:lstStyle>
            <a:lvl1pPr algn="r" defTabSz="942344" eaLnBrk="0" hangingPunct="0">
              <a:defRPr sz="1300">
                <a:latin typeface="Times" pitchFamily="82" charset="0"/>
                <a:ea typeface="Osaka" pitchFamily="115" charset="-128"/>
                <a:cs typeface="+mn-cs"/>
              </a:defRPr>
            </a:lvl1pPr>
          </a:lstStyle>
          <a:p>
            <a:pPr>
              <a:defRPr/>
            </a:pPr>
            <a:fld id="{29BC9736-8A9C-4C76-AF14-A6FB27CA9230}" type="datetimeFigureOut">
              <a:rPr lang="en-US"/>
              <a:pPr>
                <a:defRPr/>
              </a:pPr>
              <a:t>3/18/2025</a:t>
            </a:fld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57" y="4459837"/>
            <a:ext cx="5682904" cy="4225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8" tIns="47109" rIns="94218" bIns="471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569"/>
            <a:ext cx="3078048" cy="47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8" tIns="47109" rIns="94218" bIns="47109" numCol="1" anchor="b" anchorCtr="0" compatLnSpc="1">
            <a:prstTxWarp prst="textNoShape">
              <a:avLst/>
            </a:prstTxWarp>
          </a:bodyPr>
          <a:lstStyle>
            <a:lvl1pPr defTabSz="942344" eaLnBrk="0" hangingPunct="0">
              <a:defRPr sz="1300">
                <a:latin typeface="Times" pitchFamily="82" charset="0"/>
                <a:ea typeface="Osaka" pitchFamily="11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887" y="8916569"/>
            <a:ext cx="3078048" cy="47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8" tIns="47109" rIns="94218" bIns="47109" numCol="1" anchor="b" anchorCtr="0" compatLnSpc="1">
            <a:prstTxWarp prst="textNoShape">
              <a:avLst/>
            </a:prstTxWarp>
          </a:bodyPr>
          <a:lstStyle>
            <a:lvl1pPr algn="r" defTabSz="942344" eaLnBrk="0" hangingPunct="0">
              <a:defRPr sz="1300">
                <a:latin typeface="Times" pitchFamily="82" charset="0"/>
                <a:ea typeface="Osaka" pitchFamily="115" charset="-128"/>
                <a:cs typeface="+mn-cs"/>
              </a:defRPr>
            </a:lvl1pPr>
          </a:lstStyle>
          <a:p>
            <a:pPr>
              <a:defRPr/>
            </a:pPr>
            <a:fld id="{DD835CB8-B631-4A3B-A156-66F8F70FB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2" charset="0"/>
        <a:ea typeface="Osaka" pitchFamily="115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2" charset="0"/>
        <a:ea typeface="Osaka" pitchFamily="115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2" charset="0"/>
        <a:ea typeface="Osaka" pitchFamily="115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2" charset="0"/>
        <a:ea typeface="Osaka" pitchFamily="115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2" charset="0"/>
        <a:ea typeface="Osaka" pitchFamily="115" charset="-128"/>
        <a:cs typeface="Osak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B1003E-B4F9-4D02-A85E-00C438BA0EBE}" type="slidenum">
              <a:rPr lang="en-US" smtClean="0">
                <a:latin typeface="Times" pitchFamily="18" charset="0"/>
                <a:ea typeface="Osaka"/>
                <a:cs typeface="Osaka"/>
              </a:rPr>
              <a:pPr/>
              <a:t>1</a:t>
            </a:fld>
            <a:endParaRPr lang="en-US">
              <a:latin typeface="Times" pitchFamily="18" charset="0"/>
              <a:ea typeface="Osaka"/>
              <a:cs typeface="Osaka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4022887" y="8916570"/>
            <a:ext cx="3078048" cy="47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209" tIns="47105" rIns="94209" bIns="47105" anchor="b"/>
          <a:lstStyle/>
          <a:p>
            <a:pPr algn="r" defTabSz="942255" eaLnBrk="0" hangingPunct="0"/>
            <a:fld id="{2BA97402-D9C6-4B4E-B818-26158B9518F5}" type="slidenum">
              <a:rPr lang="en-US" sz="1300">
                <a:cs typeface="Osaka"/>
              </a:rPr>
              <a:pPr algn="r" defTabSz="942255" eaLnBrk="0" hangingPunct="0"/>
              <a:t>1</a:t>
            </a:fld>
            <a:endParaRPr lang="en-US" sz="1300" dirty="0">
              <a:cs typeface="Osaka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  <a:ea typeface="Osak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4876800"/>
            <a:ext cx="9144000" cy="1981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82" charset="0"/>
              <a:ea typeface="Osaka" pitchFamily="115" charset="-128"/>
              <a:cs typeface="+mn-cs"/>
            </a:endParaRPr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6350">
            <a:solidFill>
              <a:srgbClr val="908774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82" charset="0"/>
              <a:ea typeface="Osaka" pitchFamily="115" charset="-128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A0942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82" charset="0"/>
              <a:ea typeface="Osaka" pitchFamily="115" charset="-128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029200"/>
            <a:ext cx="8153400" cy="1447800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A blue and gold logo&#10;&#10;Description automatically generated">
            <a:extLst>
              <a:ext uri="{FF2B5EF4-FFF2-40B4-BE49-F238E27FC236}">
                <a16:creationId xmlns:a16="http://schemas.microsoft.com/office/drawing/2014/main" id="{1A7AE164-FC33-1DA1-13CD-4CFFADABC7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607" y="1066800"/>
            <a:ext cx="3054785" cy="30487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477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477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477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981200"/>
            <a:ext cx="8229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114800"/>
            <a:ext cx="8229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AB8BF-E63D-EF80-EC2F-33A0DDF9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 blue and gold logo&#10;&#10;Description automatically generated">
            <a:extLst>
              <a:ext uri="{FF2B5EF4-FFF2-40B4-BE49-F238E27FC236}">
                <a16:creationId xmlns:a16="http://schemas.microsoft.com/office/drawing/2014/main" id="{9F0376E4-BF3F-5077-089A-B8E9E0A237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47736"/>
            <a:ext cx="1226286" cy="1223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333399"/>
          </a:solidFill>
          <a:ln w="9525">
            <a:solidFill>
              <a:srgbClr val="F6FFD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>
              <a:defRPr/>
            </a:pPr>
            <a:r>
              <a:rPr lang="en-US" sz="1200" b="1">
                <a:solidFill>
                  <a:schemeClr val="bg1"/>
                </a:solidFill>
                <a:latin typeface="Arial" charset="0"/>
                <a:ea typeface="Osaka" pitchFamily="115" charset="-128"/>
                <a:cs typeface="+mn-cs"/>
              </a:rPr>
              <a:t>COMMISSION ON ACCREDITATION OF AMBULANCE SERVICES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73914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82" charset="0"/>
              <a:ea typeface="Osaka" pitchFamily="115" charset="-128"/>
              <a:cs typeface="+mn-cs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391400" y="0"/>
            <a:ext cx="1752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82" charset="0"/>
              <a:ea typeface="Osaka" pitchFamily="115" charset="-128"/>
              <a:cs typeface="+mn-cs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647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5715">
            <a:solidFill>
              <a:srgbClr val="908774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82" charset="0"/>
              <a:ea typeface="Osaka" pitchFamily="115" charset="-128"/>
              <a:cs typeface="+mn-cs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7391400" y="0"/>
            <a:ext cx="0" cy="1447800"/>
          </a:xfrm>
          <a:prstGeom prst="line">
            <a:avLst/>
          </a:prstGeom>
          <a:noFill/>
          <a:ln w="5715">
            <a:solidFill>
              <a:srgbClr val="908774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82" charset="0"/>
              <a:ea typeface="Osaka" pitchFamily="115" charset="-128"/>
              <a:cs typeface="+mn-cs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6350">
            <a:solidFill>
              <a:srgbClr val="908774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82" charset="0"/>
              <a:ea typeface="Osaka" pitchFamily="115" charset="-128"/>
              <a:cs typeface="+mn-cs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A0942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82" charset="0"/>
              <a:ea typeface="Osaka" pitchFamily="115" charset="-128"/>
              <a:cs typeface="+mn-cs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-533400" y="6526592"/>
            <a:ext cx="1752600" cy="185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4932" tIns="36809" rIns="74932" bIns="36809">
            <a:spAutoFit/>
          </a:bodyPr>
          <a:lstStyle/>
          <a:p>
            <a:pPr algn="r" defTabSz="630238" eaLnBrk="0" hangingPunct="0">
              <a:lnSpc>
                <a:spcPct val="90000"/>
              </a:lnSpc>
              <a:tabLst>
                <a:tab pos="852488" algn="r"/>
              </a:tabLst>
              <a:defRPr/>
            </a:pPr>
            <a:r>
              <a:rPr lang="en-US" sz="800" dirty="0">
                <a:solidFill>
                  <a:schemeClr val="bg1"/>
                </a:solidFill>
                <a:latin typeface="Arial" charset="0"/>
                <a:ea typeface="ヒラギノ角ゴ Pro W3" pitchFamily="115" charset="-128"/>
                <a:cs typeface="+mn-cs"/>
              </a:rPr>
              <a:t>© CAAS 2025       </a:t>
            </a:r>
          </a:p>
        </p:txBody>
      </p:sp>
      <p:pic>
        <p:nvPicPr>
          <p:cNvPr id="1036" name="Picture 21" descr="CAAS_Logo_Paths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96200" y="152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31C649-5DE1-8175-4C80-BD3A2FFF59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55A8D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55A8D"/>
          </a:solidFill>
          <a:latin typeface="Arial Black" pitchFamily="34" charset="0"/>
          <a:ea typeface="Osaka" pitchFamily="115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55A8D"/>
          </a:solidFill>
          <a:latin typeface="Arial Black" pitchFamily="34" charset="0"/>
          <a:ea typeface="Osaka" pitchFamily="115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55A8D"/>
          </a:solidFill>
          <a:latin typeface="Arial Black" pitchFamily="34" charset="0"/>
          <a:ea typeface="Osaka" pitchFamily="115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55A8D"/>
          </a:solidFill>
          <a:latin typeface="Arial Black" pitchFamily="34" charset="0"/>
          <a:ea typeface="Osaka" pitchFamily="115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55A8D"/>
          </a:solidFill>
          <a:latin typeface="Arial Black" pitchFamily="34" charset="0"/>
          <a:ea typeface="Osaka" pitchFamily="11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55A8D"/>
          </a:solidFill>
          <a:latin typeface="Arial Black" pitchFamily="34" charset="0"/>
          <a:ea typeface="Osaka" pitchFamily="11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55A8D"/>
          </a:solidFill>
          <a:latin typeface="Arial Black" pitchFamily="34" charset="0"/>
          <a:ea typeface="Osaka" pitchFamily="11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55A8D"/>
          </a:solidFill>
          <a:latin typeface="Arial Black" pitchFamily="34" charset="0"/>
          <a:ea typeface="Osaka" pitchFamily="115" charset="-128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0"/>
        </a:spcBef>
        <a:spcAft>
          <a:spcPct val="3000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lnSpc>
          <a:spcPct val="110000"/>
        </a:lnSpc>
        <a:spcBef>
          <a:spcPct val="0"/>
        </a:spcBef>
        <a:spcAft>
          <a:spcPct val="3000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lnSpc>
          <a:spcPct val="110000"/>
        </a:lnSpc>
        <a:spcBef>
          <a:spcPct val="0"/>
        </a:spcBef>
        <a:spcAft>
          <a:spcPct val="3000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lnSpc>
          <a:spcPct val="110000"/>
        </a:lnSpc>
        <a:spcBef>
          <a:spcPct val="0"/>
        </a:spcBef>
        <a:spcAft>
          <a:spcPct val="3000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lnSpc>
          <a:spcPct val="110000"/>
        </a:lnSpc>
        <a:spcBef>
          <a:spcPct val="0"/>
        </a:spcBef>
        <a:spcAft>
          <a:spcPct val="3000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lnSpc>
          <a:spcPct val="110000"/>
        </a:lnSpc>
        <a:spcBef>
          <a:spcPct val="0"/>
        </a:spcBef>
        <a:spcAft>
          <a:spcPct val="3000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110000"/>
        </a:lnSpc>
        <a:spcBef>
          <a:spcPct val="0"/>
        </a:spcBef>
        <a:spcAft>
          <a:spcPct val="3000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110000"/>
        </a:lnSpc>
        <a:spcBef>
          <a:spcPct val="0"/>
        </a:spcBef>
        <a:spcAft>
          <a:spcPct val="3000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110000"/>
        </a:lnSpc>
        <a:spcBef>
          <a:spcPct val="0"/>
        </a:spcBef>
        <a:spcAft>
          <a:spcPct val="3000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0"/>
            <a:ext cx="8153400" cy="1066800"/>
          </a:xfrm>
        </p:spPr>
        <p:txBody>
          <a:bodyPr/>
          <a:lstStyle/>
          <a:p>
            <a:pPr eaLnBrk="1" hangingPunct="1"/>
            <a:r>
              <a:rPr lang="en-US" sz="2400" dirty="0"/>
              <a:t>Top 10 Things to Know About </a:t>
            </a:r>
            <a:br>
              <a:rPr lang="en-US" sz="2400" dirty="0"/>
            </a:br>
            <a:r>
              <a:rPr lang="en-US" sz="2400" dirty="0"/>
              <a:t>CAAS Standards 4.0</a:t>
            </a:r>
            <a:endParaRPr lang="en-US" dirty="0"/>
          </a:p>
        </p:txBody>
      </p:sp>
      <p:pic>
        <p:nvPicPr>
          <p:cNvPr id="2" name="Picture 1" descr="A picture containing clipart&#10;&#10;Description automatically generated">
            <a:extLst>
              <a:ext uri="{FF2B5EF4-FFF2-40B4-BE49-F238E27FC236}">
                <a16:creationId xmlns:a16="http://schemas.microsoft.com/office/drawing/2014/main" id="{A856B0CE-D6C1-1F32-2917-4196639DA6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500" y="4038600"/>
            <a:ext cx="1025660" cy="7711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9D20C8-24DF-8D5B-D958-E5B510181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Ongoing Driver Monitoring Requirements</a:t>
            </a:r>
          </a:p>
          <a:p>
            <a:r>
              <a:rPr lang="en-US" dirty="0"/>
              <a:t>Vehicle Theft Prevention</a:t>
            </a:r>
          </a:p>
          <a:p>
            <a:r>
              <a:rPr lang="en-US" dirty="0"/>
              <a:t>Securing of Equipment and Supplies</a:t>
            </a:r>
          </a:p>
          <a:p>
            <a:r>
              <a:rPr lang="en-US" dirty="0"/>
              <a:t>Service and Non-Service Animals</a:t>
            </a:r>
          </a:p>
          <a:p>
            <a:r>
              <a:rPr lang="en-US" dirty="0"/>
              <a:t>Facility Descriptions and Showering/Laundering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E9D4D5-4E33-EF53-FBBA-5A553000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#6 New Standards cont.</a:t>
            </a:r>
          </a:p>
        </p:txBody>
      </p:sp>
    </p:spTree>
    <p:extLst>
      <p:ext uri="{BB962C8B-B14F-4D97-AF65-F5344CB8AC3E}">
        <p14:creationId xmlns:p14="http://schemas.microsoft.com/office/powerpoint/2010/main" val="2190548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04ED20-1543-2453-24DE-87B2980CE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Expanded focus on Technology and Cyber Security</a:t>
            </a:r>
          </a:p>
          <a:p>
            <a:r>
              <a:rPr lang="en-US" dirty="0"/>
              <a:t>Technology Vulnerability Analysis </a:t>
            </a:r>
          </a:p>
          <a:p>
            <a:r>
              <a:rPr lang="en-US" dirty="0"/>
              <a:t>Technology Response Plans</a:t>
            </a:r>
          </a:p>
          <a:p>
            <a:r>
              <a:rPr lang="en-US" dirty="0"/>
              <a:t>Technology Response Evaluations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21185E-F91C-52AA-49AF-8A5DAD31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#7 Technology and Information Security</a:t>
            </a:r>
          </a:p>
        </p:txBody>
      </p:sp>
    </p:spTree>
    <p:extLst>
      <p:ext uri="{BB962C8B-B14F-4D97-AF65-F5344CB8AC3E}">
        <p14:creationId xmlns:p14="http://schemas.microsoft.com/office/powerpoint/2010/main" val="4057307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1D7DEF-9DA1-888C-E7C2-E44C877EC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Previously the minimum staffing requirement for accreditation was two Emergency Medical Technicians</a:t>
            </a:r>
          </a:p>
          <a:p>
            <a:r>
              <a:rPr lang="en-US" dirty="0"/>
              <a:t>Standard now allows for one EMT and one Emergency Medical Responder under specific conditions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FCD4F3-EA70-DF05-68D8-FCECA91FF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#8 Minimum Staffing Standard</a:t>
            </a:r>
          </a:p>
        </p:txBody>
      </p:sp>
    </p:spTree>
    <p:extLst>
      <p:ext uri="{BB962C8B-B14F-4D97-AF65-F5344CB8AC3E}">
        <p14:creationId xmlns:p14="http://schemas.microsoft.com/office/powerpoint/2010/main" val="203653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E7E71D-6923-3EEB-DBA5-F74E60E83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Agency Medical Director is different from external medical direction</a:t>
            </a:r>
          </a:p>
          <a:p>
            <a:r>
              <a:rPr lang="en-US" dirty="0"/>
              <a:t>Agency Medical Director credentials and training requirements</a:t>
            </a:r>
          </a:p>
          <a:p>
            <a:r>
              <a:rPr lang="en-US" dirty="0"/>
              <a:t>Detailed roles and responsibilities of the agency Medical Director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041848-32A9-63CA-1D16-D82B78613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#9 Expanded and Clarified Medical Direction</a:t>
            </a:r>
          </a:p>
        </p:txBody>
      </p:sp>
    </p:spTree>
    <p:extLst>
      <p:ext uri="{BB962C8B-B14F-4D97-AF65-F5344CB8AC3E}">
        <p14:creationId xmlns:p14="http://schemas.microsoft.com/office/powerpoint/2010/main" val="4046688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936A17-40A1-2426-C454-5B2648600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section contains standards that may or may not apply to all accrediting agencies</a:t>
            </a:r>
          </a:p>
          <a:p>
            <a:r>
              <a:rPr lang="en-US" dirty="0"/>
              <a:t>Dispatch/Communications, Specialty Care Transport programs, Mobile Integrated Health, and Special Teams</a:t>
            </a:r>
          </a:p>
          <a:p>
            <a:r>
              <a:rPr lang="en-US" dirty="0"/>
              <a:t>IF you offer/provide any of these services you MUST meet the standards.</a:t>
            </a:r>
          </a:p>
          <a:p>
            <a:r>
              <a:rPr lang="en-US" dirty="0"/>
              <a:t>Agencies will self-declare if services are provided.  Off and On-Site reviews will ultimately determine if services are provided and standards are applicable.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F1BE846-DADC-1C95-8563-E5A19ADB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#10 Section 400</a:t>
            </a:r>
          </a:p>
        </p:txBody>
      </p:sp>
    </p:spTree>
    <p:extLst>
      <p:ext uri="{BB962C8B-B14F-4D97-AF65-F5344CB8AC3E}">
        <p14:creationId xmlns:p14="http://schemas.microsoft.com/office/powerpoint/2010/main" val="3763132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FA0816-71A4-ED5D-E4E8-B56899517A4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8686799" cy="4267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483">
                  <a:extLst>
                    <a:ext uri="{9D8B030D-6E8A-4147-A177-3AD203B41FA5}">
                      <a16:colId xmlns:a16="http://schemas.microsoft.com/office/drawing/2014/main" val="49397848"/>
                    </a:ext>
                  </a:extLst>
                </a:gridCol>
                <a:gridCol w="868386">
                  <a:extLst>
                    <a:ext uri="{9D8B030D-6E8A-4147-A177-3AD203B41FA5}">
                      <a16:colId xmlns:a16="http://schemas.microsoft.com/office/drawing/2014/main" val="3957409529"/>
                    </a:ext>
                  </a:extLst>
                </a:gridCol>
                <a:gridCol w="1276331">
                  <a:extLst>
                    <a:ext uri="{9D8B030D-6E8A-4147-A177-3AD203B41FA5}">
                      <a16:colId xmlns:a16="http://schemas.microsoft.com/office/drawing/2014/main" val="884199236"/>
                    </a:ext>
                  </a:extLst>
                </a:gridCol>
                <a:gridCol w="2431914">
                  <a:extLst>
                    <a:ext uri="{9D8B030D-6E8A-4147-A177-3AD203B41FA5}">
                      <a16:colId xmlns:a16="http://schemas.microsoft.com/office/drawing/2014/main" val="3397355205"/>
                    </a:ext>
                  </a:extLst>
                </a:gridCol>
                <a:gridCol w="3511685">
                  <a:extLst>
                    <a:ext uri="{9D8B030D-6E8A-4147-A177-3AD203B41FA5}">
                      <a16:colId xmlns:a16="http://schemas.microsoft.com/office/drawing/2014/main" val="1693930492"/>
                    </a:ext>
                  </a:extLst>
                </a:gridCol>
              </a:tblGrid>
              <a:tr h="366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sng" strike="noStrike" baseline="0" dirty="0">
                          <a:effectLst/>
                        </a:rPr>
                        <a:t>SECTION</a:t>
                      </a:r>
                      <a:endParaRPr lang="en-US" sz="1000" b="1" i="0" u="sng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sng" strike="noStrike" baseline="0">
                          <a:effectLst/>
                        </a:rPr>
                        <a:t>STANDARDS</a:t>
                      </a:r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sng" strike="noStrike" baseline="0">
                          <a:effectLst/>
                        </a:rPr>
                        <a:t>CHARACTERISTICS</a:t>
                      </a:r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sng" strike="noStrike" baseline="0" dirty="0">
                          <a:effectLst/>
                        </a:rPr>
                        <a:t>NEW VERSION 4.0 STANDARD TITLES</a:t>
                      </a:r>
                      <a:endParaRPr lang="en-US" sz="1000" b="1" i="0" u="sng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sng" strike="noStrike" baseline="0" dirty="0">
                          <a:effectLst/>
                        </a:rPr>
                        <a:t>VERSION 3.0 CROSSWALK</a:t>
                      </a:r>
                      <a:endParaRPr lang="en-US" sz="1000" b="1" i="0" u="sng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1140751018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baseline="0">
                          <a:effectLst/>
                        </a:rPr>
                        <a:t>300</a:t>
                      </a:r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OPERATIONS</a:t>
                      </a:r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 dirty="0">
                          <a:effectLst/>
                        </a:rPr>
                        <a:t>NEW SECTION</a:t>
                      </a:r>
                      <a:endParaRPr lang="en-US" sz="1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3337603045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baseline="0">
                          <a:effectLst/>
                        </a:rPr>
                        <a:t>301</a:t>
                      </a:r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INTER-AGENCY RELATIONS</a:t>
                      </a:r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102 Inter-Agency Relations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2836843133"/>
                  </a:ext>
                </a:extLst>
              </a:tr>
              <a:tr h="32237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sng" strike="noStrike" baseline="0">
                          <a:effectLst/>
                        </a:rPr>
                        <a:t>301.01</a:t>
                      </a:r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 baseline="0">
                          <a:effectLst/>
                        </a:rPr>
                        <a:t>Inter-Agency Communications and Relations</a:t>
                      </a:r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102.04 Inter-Agency Dialogue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3040469029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301.01.01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On-Going Dialogue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102.04.01 On-Going Dialogue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2871396621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sng" strike="noStrike" baseline="0">
                          <a:effectLst/>
                        </a:rPr>
                        <a:t>301.02</a:t>
                      </a:r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 baseline="0">
                          <a:effectLst/>
                        </a:rPr>
                        <a:t>Mutual Aid</a:t>
                      </a:r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102.02 Mutual Aid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1968995454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301.02.01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Mutual Aid Process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102.01.01 Mutual Aid Process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3540589363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 dirty="0">
                          <a:effectLst/>
                        </a:rPr>
                        <a:t>301.02.02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Mutual Aid Policies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102.01.02 Mutual Aid Policies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2997940383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sng" strike="noStrike" baseline="0">
                          <a:effectLst/>
                        </a:rPr>
                        <a:t>301.03</a:t>
                      </a:r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 baseline="0">
                          <a:effectLst/>
                        </a:rPr>
                        <a:t>Hazard Preparation and Coordination</a:t>
                      </a:r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102.02 Disaster Coordination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526468161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303.01.01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Hazard Vulnerability Analysis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102.02.01 Disaster Plan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2314082952"/>
                  </a:ext>
                </a:extLst>
              </a:tr>
              <a:tr h="36693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303.01.02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Hazard Response Plans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102.02.01 Disaster Plan and 101.02.02 Disaster Resources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3556232814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303.01.03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Hazard Response Evaluations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102.02.03 Disaster Simulations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3979332169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4159294652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baseline="0">
                          <a:effectLst/>
                        </a:rPr>
                        <a:t>302</a:t>
                      </a:r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OPERATIONAL RESPONSES</a:t>
                      </a:r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NEW SECTION</a:t>
                      </a:r>
                      <a:endParaRPr lang="en-US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2801496154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sng" strike="noStrike" baseline="0">
                          <a:effectLst/>
                        </a:rPr>
                        <a:t>302.01</a:t>
                      </a:r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 baseline="0">
                          <a:effectLst/>
                        </a:rPr>
                        <a:t>Operational Response Plans</a:t>
                      </a:r>
                      <a:endParaRPr lang="en-US" sz="1000" b="1" i="0" u="sng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201.05 Response Plan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2980032006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302.01.01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Operational Response Plan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201.05 Response Plan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1431215137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302.01.02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Triaging Service Requests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201.05.01 Triaging Service Requests 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3735199227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302.01.03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Response Time Standards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201.05.02 Response Time Standard 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758976287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302.01.04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Response Time Reporting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Previously 201.05.03 Response Time Reporting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4085461066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302.01.05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>
                          <a:effectLst/>
                        </a:rPr>
                        <a:t>Response Time Monitoring</a:t>
                      </a:r>
                      <a:endParaRPr lang="en-US" sz="1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0" dirty="0">
                          <a:effectLst/>
                        </a:rPr>
                        <a:t>Previously 201.05.04 Response time Monitoring </a:t>
                      </a: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b"/>
                </a:tc>
                <a:extLst>
                  <a:ext uri="{0D108BD9-81ED-4DB2-BD59-A6C34878D82A}">
                    <a16:rowId xmlns:a16="http://schemas.microsoft.com/office/drawing/2014/main" val="7707528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F52ECBF-8F1B-E1BD-CF0E-50392777B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 Crosswalk Example</a:t>
            </a:r>
          </a:p>
        </p:txBody>
      </p:sp>
    </p:spTree>
    <p:extLst>
      <p:ext uri="{BB962C8B-B14F-4D97-AF65-F5344CB8AC3E}">
        <p14:creationId xmlns:p14="http://schemas.microsoft.com/office/powerpoint/2010/main" val="4273855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490B79-88FE-E2F9-4EDA-4B2ED5EBC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96871-DC09-3C3D-8C0E-768C72252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 4.0 Transition Timeline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04F89-3B36-2CD1-5CDD-241DAE640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Version 4.0 was published and ANSI approved in December 2024</a:t>
            </a:r>
          </a:p>
          <a:p>
            <a:r>
              <a:rPr lang="en-US" sz="1800" dirty="0"/>
              <a:t>Version 4.0 has an effective date of January 27, 2025</a:t>
            </a:r>
          </a:p>
          <a:p>
            <a:r>
              <a:rPr lang="en-US" sz="1800" dirty="0"/>
              <a:t>Any NEW applicant agency will receive Version 4.0 after January 27, 2025 </a:t>
            </a:r>
          </a:p>
          <a:p>
            <a:r>
              <a:rPr lang="en-US" sz="1800" dirty="0"/>
              <a:t>Any EXISTING applicant or reaccrediting agency that is due to submit between January 27, 2025 and December 31, 2025 will have the option to submit under Version 3.0 </a:t>
            </a:r>
            <a:r>
              <a:rPr lang="en-US" sz="1800" b="1" dirty="0"/>
              <a:t>or</a:t>
            </a:r>
            <a:r>
              <a:rPr lang="en-US" sz="1800" dirty="0"/>
              <a:t> Version 4.0.  The agency cannot “blend” standards.</a:t>
            </a:r>
          </a:p>
          <a:p>
            <a:r>
              <a:rPr lang="en-US" sz="1800" dirty="0"/>
              <a:t>Any agency (new or reaccrediting) with a submission date on or after December 31, 2025 </a:t>
            </a:r>
            <a:r>
              <a:rPr lang="en-US" sz="1800" b="1" dirty="0"/>
              <a:t>must</a:t>
            </a:r>
            <a:r>
              <a:rPr lang="en-US" sz="1800" dirty="0"/>
              <a:t> submit on Version 4.0 only.</a:t>
            </a:r>
          </a:p>
          <a:p>
            <a:r>
              <a:rPr lang="en-US" sz="1800" dirty="0"/>
              <a:t>Effective December 31, 2025 Version 3.0 will no longer be an active standard and will be archived. </a:t>
            </a:r>
          </a:p>
        </p:txBody>
      </p:sp>
    </p:spTree>
    <p:extLst>
      <p:ext uri="{BB962C8B-B14F-4D97-AF65-F5344CB8AC3E}">
        <p14:creationId xmlns:p14="http://schemas.microsoft.com/office/powerpoint/2010/main" val="2631102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0D33795-9D52-BAB9-9247-09EA26F1F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1026" name="Picture 2" descr="Question Clipart For Powerpoint | Free download on ClipArtMag">
            <a:extLst>
              <a:ext uri="{FF2B5EF4-FFF2-40B4-BE49-F238E27FC236}">
                <a16:creationId xmlns:a16="http://schemas.microsoft.com/office/drawing/2014/main" id="{7A94F7A5-808A-BF72-087F-7ABA4A1B72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11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7A2EB4-51DE-DF59-E12C-4553BAEBFA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B6662-9A79-B60A-FB96-5F02F764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6477000" cy="990600"/>
          </a:xfrm>
        </p:spPr>
        <p:txBody>
          <a:bodyPr/>
          <a:lstStyle/>
          <a:p>
            <a:r>
              <a:rPr lang="en-US" dirty="0"/>
              <a:t>CAAS Standard Version 4.0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E813D-47F5-2297-F142-70A64ABAB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Approved as a national standard by the American National Standards Institute (ANSI)</a:t>
            </a:r>
          </a:p>
          <a:p>
            <a:r>
              <a:rPr lang="en-US" dirty="0"/>
              <a:t>Meets or exceeds minimum state/local requirements </a:t>
            </a:r>
          </a:p>
          <a:p>
            <a:r>
              <a:rPr lang="en-US" dirty="0"/>
              <a:t>Industry developed</a:t>
            </a:r>
          </a:p>
          <a:p>
            <a:r>
              <a:rPr lang="en-US" dirty="0"/>
              <a:t>Consensus driven</a:t>
            </a:r>
          </a:p>
          <a:p>
            <a:r>
              <a:rPr lang="en-US" dirty="0"/>
              <a:t>Comprehensive yet flexible to meet your local community needs</a:t>
            </a:r>
          </a:p>
          <a:p>
            <a:r>
              <a:rPr lang="en-US" dirty="0"/>
              <a:t>Designed to help your organization improve, succeed and thrive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CAAS is nationally recognized as </a:t>
            </a:r>
            <a:r>
              <a:rPr lang="en-US" b="1" i="1" dirty="0"/>
              <a:t>THE </a:t>
            </a:r>
            <a:r>
              <a:rPr lang="en-US" b="1" dirty="0"/>
              <a:t>ambulance</a:t>
            </a:r>
          </a:p>
          <a:p>
            <a:pPr marL="0" indent="0" algn="ctr">
              <a:buNone/>
            </a:pPr>
            <a:r>
              <a:rPr lang="en-US" b="1" dirty="0"/>
              <a:t> industry accreditation standard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3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0E9DF-5BBD-DBB3-193F-6267980E8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6477000" cy="990600"/>
          </a:xfrm>
        </p:spPr>
        <p:txBody>
          <a:bodyPr/>
          <a:lstStyle/>
          <a:p>
            <a:r>
              <a:rPr lang="en-US" dirty="0"/>
              <a:t>#1 Structure and 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555FB-7D2B-3B25-51D8-66A0F40F3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revision </a:t>
            </a:r>
          </a:p>
          <a:p>
            <a:pPr lvl="1"/>
            <a:r>
              <a:rPr lang="en-US" sz="1800" dirty="0"/>
              <a:t>New structure, layout and numbering </a:t>
            </a:r>
          </a:p>
          <a:p>
            <a:pPr lvl="1"/>
            <a:r>
              <a:rPr lang="en-US" sz="1800" dirty="0"/>
              <a:t>Review, revision and clarification of all existing standards</a:t>
            </a:r>
          </a:p>
          <a:p>
            <a:pPr lvl="1"/>
            <a:r>
              <a:rPr lang="en-US" sz="1800" dirty="0"/>
              <a:t>Addition of new topic categories and standards </a:t>
            </a:r>
          </a:p>
          <a:p>
            <a:pPr lvl="1"/>
            <a:r>
              <a:rPr lang="en-US" sz="1800" dirty="0"/>
              <a:t>Provides a cross-walk from Version 3.0 to Version 4.0 </a:t>
            </a:r>
          </a:p>
          <a:p>
            <a:r>
              <a:rPr lang="en-US" b="1" dirty="0"/>
              <a:t>Complete Re-design </a:t>
            </a:r>
          </a:p>
          <a:p>
            <a:pPr lvl="1"/>
            <a:r>
              <a:rPr lang="en-US" sz="1800" dirty="0"/>
              <a:t>New look, new layout</a:t>
            </a:r>
          </a:p>
          <a:p>
            <a:pPr lvl="1"/>
            <a:r>
              <a:rPr lang="en-US" sz="1800" dirty="0"/>
              <a:t>Agency and reviewer friendly format</a:t>
            </a:r>
          </a:p>
          <a:p>
            <a:pPr lvl="1"/>
            <a:r>
              <a:rPr lang="en-US" sz="1800" dirty="0"/>
              <a:t>Merged multiple documents into one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75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6FA0-5C6D-7FA1-B8C8-7FE0E390B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6477000" cy="990600"/>
          </a:xfrm>
        </p:spPr>
        <p:txBody>
          <a:bodyPr/>
          <a:lstStyle/>
          <a:p>
            <a:r>
              <a:rPr lang="en-US" dirty="0"/>
              <a:t>#2 Reorganization of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C489A-2238-C089-5D2A-C2C8F5BE7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marL="457189" lvl="1" fontAlgn="t">
              <a:spcBef>
                <a:spcPts val="0"/>
              </a:spcBef>
            </a:pPr>
            <a:r>
              <a:rPr lang="en-US" dirty="0"/>
              <a:t>Version 3.0: Two sections (100’s and 200’s) </a:t>
            </a:r>
          </a:p>
          <a:p>
            <a:pPr marL="457189" lvl="1" fontAlgn="t">
              <a:spcBef>
                <a:spcPts val="0"/>
              </a:spcBef>
            </a:pPr>
            <a:r>
              <a:rPr lang="en-US" dirty="0"/>
              <a:t>Version 4.0: Four sections </a:t>
            </a:r>
          </a:p>
          <a:p>
            <a:pPr marL="857239" lvl="2" fontAlgn="t">
              <a:spcBef>
                <a:spcPts val="0"/>
              </a:spcBef>
            </a:pPr>
            <a:r>
              <a:rPr lang="en-US" sz="1800" dirty="0"/>
              <a:t>100 Administration</a:t>
            </a:r>
          </a:p>
          <a:p>
            <a:pPr marL="857239" lvl="2" fontAlgn="t">
              <a:spcBef>
                <a:spcPts val="0"/>
              </a:spcBef>
            </a:pPr>
            <a:r>
              <a:rPr lang="en-US" sz="1800" dirty="0"/>
              <a:t>200 Clinical</a:t>
            </a:r>
          </a:p>
          <a:p>
            <a:pPr marL="857239" lvl="2" fontAlgn="t">
              <a:spcBef>
                <a:spcPts val="0"/>
              </a:spcBef>
            </a:pPr>
            <a:r>
              <a:rPr lang="en-US" sz="1800" dirty="0"/>
              <a:t>300 Operations (NEW)</a:t>
            </a:r>
          </a:p>
          <a:p>
            <a:pPr marL="857239" lvl="2" fontAlgn="t">
              <a:spcBef>
                <a:spcPts val="0"/>
              </a:spcBef>
            </a:pPr>
            <a:r>
              <a:rPr lang="en-US" sz="1800" dirty="0"/>
              <a:t>400 Special/Other Services (NEW)</a:t>
            </a:r>
          </a:p>
          <a:p>
            <a:pPr marL="457189" lvl="1" fontAlgn="t">
              <a:spcBef>
                <a:spcPts val="0"/>
              </a:spcBef>
            </a:pPr>
            <a:r>
              <a:rPr lang="en-US" dirty="0"/>
              <a:t>Increase in Scope</a:t>
            </a:r>
          </a:p>
          <a:p>
            <a:pPr marL="857239" lvl="2" fontAlgn="t">
              <a:spcBef>
                <a:spcPts val="0"/>
              </a:spcBef>
            </a:pPr>
            <a:r>
              <a:rPr lang="en-US" sz="1800" dirty="0"/>
              <a:t>Version 3.0 contains 107 Characteristics</a:t>
            </a:r>
          </a:p>
          <a:p>
            <a:pPr marL="857239" lvl="2" fontAlgn="t">
              <a:spcBef>
                <a:spcPts val="0"/>
              </a:spcBef>
            </a:pPr>
            <a:r>
              <a:rPr lang="en-US" sz="1800" dirty="0"/>
              <a:t>Version 4.0 contains 147 Characteristics</a:t>
            </a:r>
          </a:p>
          <a:p>
            <a:pPr marL="628639" lvl="2" indent="0" fontAlgn="t">
              <a:spcBef>
                <a:spcPts val="0"/>
              </a:spcBef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1084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44465B-CD93-46CA-4519-C82B53CF0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Focus on Historical Performance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6E7507-EEC3-6CA7-A83E-8B2E1C875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Licensure History/ Good Standing </a:t>
            </a:r>
          </a:p>
          <a:p>
            <a:r>
              <a:rPr lang="en-US" dirty="0"/>
              <a:t>Strategic Planning</a:t>
            </a:r>
          </a:p>
          <a:p>
            <a:r>
              <a:rPr lang="en-US" dirty="0"/>
              <a:t>Clinical Performance Program</a:t>
            </a:r>
          </a:p>
          <a:p>
            <a:r>
              <a:rPr lang="en-US" dirty="0"/>
              <a:t>Employee Performance Feedback and Evaluations</a:t>
            </a:r>
          </a:p>
          <a:p>
            <a:r>
              <a:rPr lang="en-US" dirty="0"/>
              <a:t>Education, Training  and Certifications</a:t>
            </a:r>
          </a:p>
          <a:p>
            <a:r>
              <a:rPr lang="en-US" dirty="0"/>
              <a:t>Tracking and Trending of Required Data </a:t>
            </a:r>
          </a:p>
          <a:p>
            <a:r>
              <a:rPr lang="en-US" dirty="0"/>
              <a:t>Three Year Look-back for Re-accrediting Agencies</a:t>
            </a:r>
          </a:p>
        </p:txBody>
      </p:sp>
    </p:spTree>
    <p:extLst>
      <p:ext uri="{BB962C8B-B14F-4D97-AF65-F5344CB8AC3E}">
        <p14:creationId xmlns:p14="http://schemas.microsoft.com/office/powerpoint/2010/main" val="321818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E5C1F1-3A3A-2978-F19A-6A8C85809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1241C1-BA9E-F29D-7109-1F074036F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 Revised Language and Removed Outdated References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D8F68A-CE31-E3F1-1480-B745ECD0D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terminology to reflect current industry language and technologies</a:t>
            </a:r>
          </a:p>
          <a:p>
            <a:r>
              <a:rPr lang="en-US" dirty="0"/>
              <a:t>Changes for consistency throughout the standards</a:t>
            </a:r>
          </a:p>
          <a:p>
            <a:r>
              <a:rPr lang="en-US" dirty="0"/>
              <a:t>New references to electronic records, internet use, cyber security </a:t>
            </a:r>
          </a:p>
          <a:p>
            <a:r>
              <a:rPr lang="en-US" dirty="0"/>
              <a:t>Advertising and Marketing expanded - now refers to paper, electronic, and social media formats</a:t>
            </a:r>
          </a:p>
          <a:p>
            <a:r>
              <a:rPr lang="en-US" dirty="0"/>
              <a:t>Removed Affirmative Action- focusing on identifying the local diversity of the community served, and efforts to address the needs of that community</a:t>
            </a:r>
          </a:p>
        </p:txBody>
      </p:sp>
    </p:spTree>
    <p:extLst>
      <p:ext uri="{BB962C8B-B14F-4D97-AF65-F5344CB8AC3E}">
        <p14:creationId xmlns:p14="http://schemas.microsoft.com/office/powerpoint/2010/main" val="52619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8D7100-E5F6-E720-3BBF-F050A15EF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Previously some standards had become “bundled” in a way that was confusing to interpret and apply</a:t>
            </a:r>
          </a:p>
          <a:p>
            <a:pPr lvl="1"/>
            <a:r>
              <a:rPr lang="en-US" dirty="0"/>
              <a:t>Locking of Vehicles and Supplies (</a:t>
            </a:r>
            <a:r>
              <a:rPr lang="en-US" dirty="0" err="1"/>
              <a:t>fmr</a:t>
            </a:r>
            <a:r>
              <a:rPr lang="en-US" dirty="0"/>
              <a:t> 203.03.03) is now: </a:t>
            </a:r>
          </a:p>
          <a:p>
            <a:pPr lvl="2"/>
            <a:r>
              <a:rPr lang="en-US" dirty="0"/>
              <a:t>304.01.03 Vehicle Theft Prevention</a:t>
            </a:r>
          </a:p>
          <a:p>
            <a:pPr lvl="2"/>
            <a:r>
              <a:rPr lang="en-US" dirty="0"/>
              <a:t>304.03.03 Security of Equipment and Supplies</a:t>
            </a:r>
          </a:p>
          <a:p>
            <a:pPr lvl="2"/>
            <a:r>
              <a:rPr lang="en-US" dirty="0"/>
              <a:t>304.03.04 Securing of Medications</a:t>
            </a:r>
          </a:p>
          <a:p>
            <a:pPr lvl="1"/>
            <a:r>
              <a:rPr lang="en-US" dirty="0"/>
              <a:t>Facility Space: </a:t>
            </a:r>
          </a:p>
          <a:p>
            <a:pPr lvl="2"/>
            <a:r>
              <a:rPr lang="en-US" dirty="0"/>
              <a:t>Now expanded to identify facility types and what is expected within each facility type</a:t>
            </a:r>
          </a:p>
          <a:p>
            <a:pPr lvl="2"/>
            <a:r>
              <a:rPr lang="en-US" dirty="0"/>
              <a:t>Separate showering and laundry standard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B1DFBC-9B60-8590-17D9-0D92BE6CE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#5 Expanded Standards</a:t>
            </a:r>
          </a:p>
        </p:txBody>
      </p:sp>
    </p:spTree>
    <p:extLst>
      <p:ext uri="{BB962C8B-B14F-4D97-AF65-F5344CB8AC3E}">
        <p14:creationId xmlns:p14="http://schemas.microsoft.com/office/powerpoint/2010/main" val="3991155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D38FFB-2C53-32EE-2793-68A97226B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Changed Incident Reporting to Adverse Events Reporting</a:t>
            </a:r>
          </a:p>
          <a:p>
            <a:pPr lvl="1"/>
            <a:r>
              <a:rPr lang="en-US" dirty="0"/>
              <a:t>Adverse Events</a:t>
            </a:r>
          </a:p>
          <a:p>
            <a:pPr lvl="1"/>
            <a:r>
              <a:rPr lang="en-US" dirty="0"/>
              <a:t>Critical Failures</a:t>
            </a:r>
          </a:p>
          <a:p>
            <a:pPr lvl="1"/>
            <a:r>
              <a:rPr lang="en-US" dirty="0"/>
              <a:t>Sentinel Events</a:t>
            </a:r>
          </a:p>
          <a:p>
            <a:pPr lvl="1"/>
            <a:r>
              <a:rPr lang="en-US" dirty="0"/>
              <a:t>Medical Error Reporting</a:t>
            </a:r>
          </a:p>
          <a:p>
            <a:r>
              <a:rPr lang="en-US" dirty="0"/>
              <a:t>Expanded Medical Records requirements to address technology advancements in </a:t>
            </a:r>
            <a:r>
              <a:rPr lang="en-US" dirty="0" err="1"/>
              <a:t>ePCR’s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FE3408-5DB7-C8F9-F86E-ED53A4BA1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#5 Expanded Standards cont.</a:t>
            </a:r>
          </a:p>
        </p:txBody>
      </p:sp>
    </p:spTree>
    <p:extLst>
      <p:ext uri="{BB962C8B-B14F-4D97-AF65-F5344CB8AC3E}">
        <p14:creationId xmlns:p14="http://schemas.microsoft.com/office/powerpoint/2010/main" val="2194225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54A999-BF17-DE97-1878-062B314B5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43400"/>
          </a:xfrm>
        </p:spPr>
        <p:txBody>
          <a:bodyPr/>
          <a:lstStyle/>
          <a:p>
            <a:r>
              <a:rPr lang="en-US" dirty="0"/>
              <a:t>Leadership Development now includes succession planning</a:t>
            </a:r>
          </a:p>
          <a:p>
            <a:r>
              <a:rPr lang="en-US" dirty="0"/>
              <a:t>New standard addressing Special Populations in the community</a:t>
            </a:r>
          </a:p>
          <a:p>
            <a:r>
              <a:rPr lang="en-US" dirty="0"/>
              <a:t>Introducing Implicit Bias recognition and education requirements</a:t>
            </a:r>
          </a:p>
          <a:p>
            <a:r>
              <a:rPr lang="en-US" dirty="0"/>
              <a:t>New standards on Recruitment and Retention of employees</a:t>
            </a:r>
          </a:p>
          <a:p>
            <a:r>
              <a:rPr lang="en-US" dirty="0"/>
              <a:t>Compliance and Hazard Vulnerability Programs</a:t>
            </a:r>
          </a:p>
          <a:p>
            <a:r>
              <a:rPr lang="en-US" dirty="0"/>
              <a:t>Organizational Safety - a greater focus on establishing, evaluating and improving the Culture of Safety within the workplace</a:t>
            </a:r>
          </a:p>
          <a:p>
            <a:r>
              <a:rPr lang="en-US" dirty="0"/>
              <a:t>Introducing Just Culture philosophy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74D2A1-BCFE-793D-C881-816A47758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#6 New Standards</a:t>
            </a:r>
          </a:p>
        </p:txBody>
      </p:sp>
    </p:spTree>
    <p:extLst>
      <p:ext uri="{BB962C8B-B14F-4D97-AF65-F5344CB8AC3E}">
        <p14:creationId xmlns:p14="http://schemas.microsoft.com/office/powerpoint/2010/main" val="349544686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Presentation">
  <a:themeElements>
    <a:clrScheme name="Blank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Presentation">
      <a:majorFont>
        <a:latin typeface="Arial Black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2" charset="0"/>
            <a:ea typeface="Osaka" pitchFamily="11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2" charset="0"/>
            <a:ea typeface="Osaka" pitchFamily="115" charset="-128"/>
          </a:defRPr>
        </a:defPPr>
      </a:lstStyle>
    </a:lnDef>
  </a:objectDefaults>
  <a:extraClrSchemeLst>
    <a:extraClrScheme>
      <a:clrScheme name="Blank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067F957-FAFA-4822-9124-2349A20BAA07}">
  <we:reference id="wa200007130" version="1.0.0.1" store="en-US" storeType="OMEX"/>
  <we:alternateReferences>
    <we:reference id="WA200007130" version="1.0.0.1" store="WA200007130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06BB1FE51F37499DAEF42EC71E1E39" ma:contentTypeVersion="18" ma:contentTypeDescription="Create a new document." ma:contentTypeScope="" ma:versionID="07792a975da1ba4c4c014de558bdfcf5">
  <xsd:schema xmlns:xsd="http://www.w3.org/2001/XMLSchema" xmlns:xs="http://www.w3.org/2001/XMLSchema" xmlns:p="http://schemas.microsoft.com/office/2006/metadata/properties" xmlns:ns2="f8da1f38-2505-4bf6-86e1-7a28468858c8" xmlns:ns3="0c383f3f-6881-4936-b0e9-688efceb3250" targetNamespace="http://schemas.microsoft.com/office/2006/metadata/properties" ma:root="true" ma:fieldsID="f49797faeca45a6d93045275a818ec85" ns2:_="" ns3:_="">
    <xsd:import namespace="f8da1f38-2505-4bf6-86e1-7a28468858c8"/>
    <xsd:import namespace="0c383f3f-6881-4936-b0e9-688efceb32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da1f38-2505-4bf6-86e1-7a28468858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08b31b7-8f44-4f5a-a2f8-380fc76665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83f3f-6881-4936-b0e9-688efceb325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90199fb-e6f0-4b88-8f19-89a3bb11c790}" ma:internalName="TaxCatchAll" ma:showField="CatchAllData" ma:web="0c383f3f-6881-4936-b0e9-688efceb32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8da1f38-2505-4bf6-86e1-7a28468858c8">
      <Terms xmlns="http://schemas.microsoft.com/office/infopath/2007/PartnerControls"/>
    </lcf76f155ced4ddcb4097134ff3c332f>
    <TaxCatchAll xmlns="0c383f3f-6881-4936-b0e9-688efceb325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F37434-BAB9-4211-84D8-4D4BBB0855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da1f38-2505-4bf6-86e1-7a28468858c8"/>
    <ds:schemaRef ds:uri="0c383f3f-6881-4936-b0e9-688efceb3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C4E207-CDD7-4FC2-8336-1D5990866F24}">
  <ds:schemaRefs>
    <ds:schemaRef ds:uri="http://schemas.openxmlformats.org/package/2006/metadata/core-properties"/>
    <ds:schemaRef ds:uri="0c383f3f-6881-4936-b0e9-688efceb3250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f8da1f38-2505-4bf6-86e1-7a28468858c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A7D4F70-21A8-4677-83CA-085EAEED77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6794</TotalTime>
  <Words>923</Words>
  <Application>Microsoft Office PowerPoint</Application>
  <PresentationFormat>On-screen Show (4:3)</PresentationFormat>
  <Paragraphs>162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Osaka</vt:lpstr>
      <vt:lpstr>Times</vt:lpstr>
      <vt:lpstr>BlankPresentation</vt:lpstr>
      <vt:lpstr>Top 10 Things to Know About  CAAS Standards 4.0</vt:lpstr>
      <vt:lpstr>CAAS Standard Version 4.0</vt:lpstr>
      <vt:lpstr>#1 Structure and Design </vt:lpstr>
      <vt:lpstr>#2 Reorganization of Standards</vt:lpstr>
      <vt:lpstr>#3 Focus on Historical Performance</vt:lpstr>
      <vt:lpstr>#4 Revised Language and Removed Outdated References</vt:lpstr>
      <vt:lpstr>#5 Expanded Standards</vt:lpstr>
      <vt:lpstr>#5 Expanded Standards cont.</vt:lpstr>
      <vt:lpstr>#6 New Standards</vt:lpstr>
      <vt:lpstr>#6 New Standards cont.</vt:lpstr>
      <vt:lpstr>#7 Technology and Information Security</vt:lpstr>
      <vt:lpstr>#8 Minimum Staffing Standard</vt:lpstr>
      <vt:lpstr>#9 Expanded and Clarified Medical Direction</vt:lpstr>
      <vt:lpstr>#10 Section 400</vt:lpstr>
      <vt:lpstr>Version Crosswalk Example</vt:lpstr>
      <vt:lpstr>Version 4.0 Transition Timeline</vt:lpstr>
      <vt:lpstr>Questions?</vt:lpstr>
    </vt:vector>
  </TitlesOfParts>
  <Company>TCAG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Brett Wangman</dc:creator>
  <cp:lastModifiedBy>Brett Wangman</cp:lastModifiedBy>
  <cp:revision>193</cp:revision>
  <cp:lastPrinted>2025-03-18T15:55:10Z</cp:lastPrinted>
  <dcterms:created xsi:type="dcterms:W3CDTF">2006-01-30T15:59:44Z</dcterms:created>
  <dcterms:modified xsi:type="dcterms:W3CDTF">2025-03-18T16:01:54Z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0x0101000206BB1FE51F37499DAEF42EC71E1E39</vt:lpwstr>
  </property>
  <property fmtid="{D5CDD505-2E9C-101B-9397-08002B2CF9AE}" pid="3" name="MediaServiceImageTags">
    <vt:lpwstr/>
  </property>
</Properties>
</file>